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4"/>
  </p:sldMasterIdLst>
  <p:notesMasterIdLst>
    <p:notesMasterId r:id="rId19"/>
  </p:notesMasterIdLst>
  <p:sldIdLst>
    <p:sldId id="1030" r:id="rId5"/>
    <p:sldId id="256" r:id="rId6"/>
    <p:sldId id="1031" r:id="rId7"/>
    <p:sldId id="1013" r:id="rId8"/>
    <p:sldId id="1018" r:id="rId9"/>
    <p:sldId id="775" r:id="rId10"/>
    <p:sldId id="1020" r:id="rId11"/>
    <p:sldId id="1019" r:id="rId12"/>
    <p:sldId id="1028" r:id="rId13"/>
    <p:sldId id="1029" r:id="rId14"/>
    <p:sldId id="1032" r:id="rId15"/>
    <p:sldId id="1021" r:id="rId16"/>
    <p:sldId id="1017" r:id="rId17"/>
    <p:sldId id="264"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DB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64C84D-0F62-C9E9-7C43-59BDCB7DDC41}" v="26" dt="2025-09-22T16:22:14.228"/>
    <p1510:client id="{751499F1-8D6E-E204-E5A8-3B0C6561F1AB}" v="3" dt="2025-09-22T15:43:58.8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230"/>
    <p:restoredTop sz="73525" autoAdjust="0"/>
  </p:normalViewPr>
  <p:slideViewPr>
    <p:cSldViewPr snapToGrid="0" snapToObjects="1">
      <p:cViewPr varScale="1">
        <p:scale>
          <a:sx n="38" d="100"/>
          <a:sy n="38" d="100"/>
        </p:scale>
        <p:origin x="1512" y="38"/>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4F3A82-F637-1543-8C13-D12BDF0F499A}" type="datetimeFigureOut">
              <a:rPr lang="en-US" smtClean="0"/>
              <a:t>4/16/2026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167F53-BA33-7E40-958D-01A6607E9B7A}" type="slidenum">
              <a:rPr lang="en-US" smtClean="0"/>
              <a:t>‹#›</a:t>
            </a:fld>
            <a:endParaRPr lang="en-US"/>
          </a:p>
        </p:txBody>
      </p:sp>
    </p:spTree>
    <p:extLst>
      <p:ext uri="{BB962C8B-B14F-4D97-AF65-F5344CB8AC3E}">
        <p14:creationId xmlns:p14="http://schemas.microsoft.com/office/powerpoint/2010/main" val="420951503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1</a:t>
            </a:fld>
            <a:endParaRPr lang="en-US"/>
          </a:p>
        </p:txBody>
      </p:sp>
    </p:spTree>
    <p:extLst>
      <p:ext uri="{BB962C8B-B14F-4D97-AF65-F5344CB8AC3E}">
        <p14:creationId xmlns:p14="http://schemas.microsoft.com/office/powerpoint/2010/main" val="10439706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also a wide variety of free e-books available that can be used for home reading. This link is also available in the activity pack provided. For this resource, you just have to follow the link, create an account as a parent and then you should be able to access a range of rich texts to support your children. </a:t>
            </a:r>
          </a:p>
        </p:txBody>
      </p:sp>
      <p:sp>
        <p:nvSpPr>
          <p:cNvPr id="4" name="Slide Number Placeholder 3"/>
          <p:cNvSpPr>
            <a:spLocks noGrp="1"/>
          </p:cNvSpPr>
          <p:nvPr>
            <p:ph type="sldNum" sz="quarter" idx="10"/>
          </p:nvPr>
        </p:nvSpPr>
        <p:spPr/>
        <p:txBody>
          <a:bodyPr/>
          <a:lstStyle/>
          <a:p>
            <a:fld id="{492E07CC-6AAD-1047-BB31-41E7C9B8EA12}" type="slidenum">
              <a:rPr lang="en-US" smtClean="0"/>
              <a:t>12</a:t>
            </a:fld>
            <a:endParaRPr lang="en-US"/>
          </a:p>
        </p:txBody>
      </p:sp>
    </p:spTree>
    <p:extLst>
      <p:ext uri="{BB962C8B-B14F-4D97-AF65-F5344CB8AC3E}">
        <p14:creationId xmlns:p14="http://schemas.microsoft.com/office/powerpoint/2010/main" val="2166275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Remember that all adults that work with and support children have the power to change outcomes for children.</a:t>
            </a:r>
            <a:endParaRPr lang="en-US" dirty="0">
              <a:solidFill>
                <a:srgbClr val="FF0000"/>
              </a:solidFill>
            </a:endParaRP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5F10C2BD-ABBD-1C45-BDAB-44A2829FA136}" type="slidenum">
              <a:rPr lang="en-US" smtClean="0"/>
              <a:t>13</a:t>
            </a:fld>
            <a:endParaRPr lang="en-US"/>
          </a:p>
        </p:txBody>
      </p:sp>
    </p:spTree>
    <p:extLst>
      <p:ext uri="{BB962C8B-B14F-4D97-AF65-F5344CB8AC3E}">
        <p14:creationId xmlns:p14="http://schemas.microsoft.com/office/powerpoint/2010/main" val="1465061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i="1" baseline="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i="1" baseline="0" dirty="0"/>
          </a:p>
          <a:p>
            <a:endParaRPr lang="en-US" dirty="0"/>
          </a:p>
        </p:txBody>
      </p:sp>
      <p:sp>
        <p:nvSpPr>
          <p:cNvPr id="4" name="Slide Number Placeholder 3"/>
          <p:cNvSpPr>
            <a:spLocks noGrp="1"/>
          </p:cNvSpPr>
          <p:nvPr>
            <p:ph type="sldNum" sz="quarter" idx="10"/>
          </p:nvPr>
        </p:nvSpPr>
        <p:spPr/>
        <p:txBody>
          <a:bodyPr/>
          <a:lstStyle/>
          <a:p>
            <a:fld id="{AC167F53-BA33-7E40-958D-01A6607E9B7A}" type="slidenum">
              <a:rPr lang="en-US" smtClean="0"/>
              <a:t>2</a:t>
            </a:fld>
            <a:endParaRPr lang="en-US"/>
          </a:p>
        </p:txBody>
      </p:sp>
    </p:spTree>
    <p:extLst>
      <p:ext uri="{BB962C8B-B14F-4D97-AF65-F5344CB8AC3E}">
        <p14:creationId xmlns:p14="http://schemas.microsoft.com/office/powerpoint/2010/main" val="972187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By the end of Year 1, we want all of our children to be able to </a:t>
            </a:r>
            <a:r>
              <a:rPr lang="en-US" i="0" baseline="0" dirty="0"/>
              <a:t>read accurately – to read both familiar and unfamiliar words - so that they can go on to become a fluent, enthusiastic reader.</a:t>
            </a:r>
            <a:r>
              <a:rPr lang="en-US" dirty="0"/>
              <a:t> To do this, we teach the children phonics. </a:t>
            </a:r>
            <a:endParaRPr lang="en-US" i="0" baseline="0" dirty="0"/>
          </a:p>
          <a:p>
            <a:endParaRPr lang="en-US" i="0" baseline="0" dirty="0"/>
          </a:p>
          <a:p>
            <a:r>
              <a:rPr lang="en-US" dirty="0">
                <a:ea typeface="Calibri"/>
                <a:cs typeface="Calibri"/>
              </a:rPr>
              <a:t>Here are some quick videos to help us understand what Phonics is. </a:t>
            </a:r>
            <a:endParaRPr lang="en-US" dirty="0"/>
          </a:p>
          <a:p>
            <a:endParaRPr lang="en-US" dirty="0"/>
          </a:p>
          <a:p>
            <a:r>
              <a:rPr lang="en-US" i="0" baseline="0" dirty="0"/>
              <a:t>The Phonics Screening Check in June is a word reading test to check children can read sounds in words accurately. The reason why this is carried out is because research suggests that accurate word reading at 6 is a predictor of future success.</a:t>
            </a:r>
            <a:endParaRPr lang="en-GB" dirty="0"/>
          </a:p>
          <a:p>
            <a:endParaRPr lang="en-US" i="1" baseline="0" dirty="0"/>
          </a:p>
        </p:txBody>
      </p:sp>
      <p:sp>
        <p:nvSpPr>
          <p:cNvPr id="4" name="Slide Number Placeholder 3"/>
          <p:cNvSpPr>
            <a:spLocks noGrp="1"/>
          </p:cNvSpPr>
          <p:nvPr>
            <p:ph type="sldNum" sz="quarter" idx="10"/>
          </p:nvPr>
        </p:nvSpPr>
        <p:spPr/>
        <p:txBody>
          <a:bodyPr/>
          <a:lstStyle/>
          <a:p>
            <a:fld id="{5F10C2BD-ABBD-1C45-BDAB-44A2829FA136}" type="slidenum">
              <a:rPr lang="en-US" smtClean="0"/>
              <a:t>4</a:t>
            </a:fld>
            <a:endParaRPr lang="en-US"/>
          </a:p>
        </p:txBody>
      </p:sp>
    </p:spTree>
    <p:extLst>
      <p:ext uri="{BB962C8B-B14F-4D97-AF65-F5344CB8AC3E}">
        <p14:creationId xmlns:p14="http://schemas.microsoft.com/office/powerpoint/2010/main" val="104227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Children complete the phonics screening check </a:t>
            </a:r>
            <a:r>
              <a:rPr lang="en-US" sz="1200" b="0" kern="1200" dirty="0">
                <a:solidFill>
                  <a:schemeClr val="tx1"/>
                </a:solidFill>
                <a:effectLst/>
                <a:latin typeface="+mn-lt"/>
                <a:ea typeface="+mn-ea"/>
                <a:cs typeface="+mn-cs"/>
              </a:rPr>
              <a:t>at the end of Year 1 so that </a:t>
            </a:r>
            <a:r>
              <a:rPr lang="en-US" sz="1200" kern="1200" dirty="0">
                <a:solidFill>
                  <a:schemeClr val="tx1"/>
                </a:solidFill>
                <a:effectLst/>
                <a:latin typeface="+mn-lt"/>
                <a:ea typeface="+mn-ea"/>
                <a:cs typeface="+mn-cs"/>
              </a:rPr>
              <a:t>parents can be </a:t>
            </a:r>
            <a:r>
              <a:rPr lang="en-US" sz="1200" b="0" kern="1200" dirty="0">
                <a:solidFill>
                  <a:schemeClr val="tx1"/>
                </a:solidFill>
                <a:effectLst/>
                <a:latin typeface="+mn-lt"/>
                <a:ea typeface="+mn-ea"/>
                <a:cs typeface="+mn-cs"/>
              </a:rPr>
              <a:t>confident</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their children are being taught to read successfully.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Children read </a:t>
            </a:r>
            <a:r>
              <a:rPr lang="en-US" sz="1200" b="0" kern="1200" dirty="0">
                <a:solidFill>
                  <a:schemeClr val="tx1"/>
                </a:solidFill>
                <a:effectLst/>
                <a:latin typeface="+mn-lt"/>
                <a:ea typeface="+mn-ea"/>
                <a:cs typeface="+mn-cs"/>
              </a:rPr>
              <a:t>40 words</a:t>
            </a:r>
            <a:r>
              <a:rPr lang="en-US" sz="1200" kern="1200" dirty="0">
                <a:solidFill>
                  <a:schemeClr val="tx1"/>
                </a:solidFill>
                <a:effectLst/>
                <a:latin typeface="+mn-lt"/>
                <a:ea typeface="+mn-ea"/>
                <a:cs typeface="+mn-cs"/>
              </a:rPr>
              <a:t>. It takes between </a:t>
            </a:r>
            <a:r>
              <a:rPr lang="en-US" sz="1200" b="0" kern="1200" dirty="0">
                <a:solidFill>
                  <a:schemeClr val="tx1"/>
                </a:solidFill>
                <a:effectLst/>
                <a:latin typeface="+mn-lt"/>
                <a:ea typeface="+mn-ea"/>
                <a:cs typeface="+mn-cs"/>
              </a:rPr>
              <a:t>two and five minutes.</a:t>
            </a:r>
            <a:endParaRPr lang="en-GB" sz="1200" b="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0"/>
            <a:r>
              <a:rPr lang="en-US" sz="1200" b="0" kern="1200" dirty="0">
                <a:solidFill>
                  <a:schemeClr val="tx1"/>
                </a:solidFill>
                <a:effectLst/>
                <a:latin typeface="+mn-lt"/>
                <a:ea typeface="+mn-ea"/>
                <a:cs typeface="+mn-cs"/>
              </a:rPr>
              <a:t>If they do not manage </a:t>
            </a:r>
            <a:r>
              <a:rPr lang="en-US" sz="1200" kern="1200" dirty="0">
                <a:solidFill>
                  <a:schemeClr val="tx1"/>
                </a:solidFill>
                <a:effectLst/>
                <a:latin typeface="+mn-lt"/>
                <a:ea typeface="+mn-ea"/>
                <a:cs typeface="+mn-cs"/>
              </a:rPr>
              <a:t>to read </a:t>
            </a:r>
            <a:r>
              <a:rPr lang="en-US" sz="1400" b="1" i="1" u="sng" kern="1200" dirty="0">
                <a:solidFill>
                  <a:srgbClr val="FF0000"/>
                </a:solidFill>
                <a:effectLst/>
                <a:latin typeface="+mn-lt"/>
                <a:ea typeface="+mn-ea"/>
                <a:cs typeface="+mn-cs"/>
              </a:rPr>
              <a:t>32</a:t>
            </a:r>
            <a:r>
              <a:rPr lang="en-US" sz="1200" b="1" kern="1200" dirty="0">
                <a:solidFill>
                  <a:srgbClr val="FF0000"/>
                </a:solidFill>
                <a:effectLst/>
                <a:latin typeface="+mn-lt"/>
                <a:ea typeface="+mn-ea"/>
                <a:cs typeface="+mn-cs"/>
              </a:rPr>
              <a:t> </a:t>
            </a:r>
            <a:r>
              <a:rPr lang="en-US" sz="1200" kern="1200" dirty="0">
                <a:solidFill>
                  <a:schemeClr val="tx1"/>
                </a:solidFill>
                <a:effectLst/>
                <a:latin typeface="+mn-lt"/>
                <a:ea typeface="+mn-ea"/>
                <a:cs typeface="+mn-cs"/>
              </a:rPr>
              <a:t>of the words successfully, they are given extra support, and repeat the check at the end of Year 2. This means that some of our Year 2s will be taking the test again this year. </a:t>
            </a:r>
          </a:p>
          <a:p>
            <a:pPr lvl="0"/>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5</a:t>
            </a:fld>
            <a:endParaRPr lang="en-US"/>
          </a:p>
        </p:txBody>
      </p:sp>
    </p:spTree>
    <p:extLst>
      <p:ext uri="{BB962C8B-B14F-4D97-AF65-F5344CB8AC3E}">
        <p14:creationId xmlns:p14="http://schemas.microsoft.com/office/powerpoint/2010/main" val="19571617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6"/>
          <p:cNvSpPr>
            <a:spLocks noGrp="1" noChangeArrowheads="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latin typeface="Times New Roman" pitchFamily="18" charset="0"/>
                <a:ea typeface="MS PGothic" pitchFamily="34" charset="-128"/>
                <a:cs typeface="Arial" charset="0"/>
              </a:rPr>
              <a:t>Copyright Ruth Miskin Literacy</a:t>
            </a:r>
          </a:p>
        </p:txBody>
      </p:sp>
      <p:sp>
        <p:nvSpPr>
          <p:cNvPr id="11776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A493771-02BD-46DE-BA36-AA48EE88E1EF}" type="slidenum">
              <a:rPr lang="en-US" smtClean="0">
                <a:latin typeface="Times New Roman" pitchFamily="18" charset="0"/>
                <a:ea typeface="MS PGothic" pitchFamily="34" charset="-128"/>
                <a:cs typeface="Arial" charset="0"/>
              </a:rPr>
              <a:pPr fontAlgn="base">
                <a:spcBef>
                  <a:spcPct val="0"/>
                </a:spcBef>
                <a:spcAft>
                  <a:spcPct val="0"/>
                </a:spcAft>
              </a:pPr>
              <a:t>6</a:t>
            </a:fld>
            <a:endParaRPr lang="en-US">
              <a:latin typeface="Times New Roman" pitchFamily="18" charset="0"/>
              <a:ea typeface="MS PGothic" pitchFamily="34" charset="-128"/>
              <a:cs typeface="Arial" charset="0"/>
            </a:endParaRPr>
          </a:p>
        </p:txBody>
      </p:sp>
      <p:sp>
        <p:nvSpPr>
          <p:cNvPr id="117763" name="Rectangle 2"/>
          <p:cNvSpPr>
            <a:spLocks noGrp="1" noRot="1" noChangeAspect="1" noChangeArrowheads="1" noTextEdit="1"/>
          </p:cNvSpPr>
          <p:nvPr>
            <p:ph type="sldImg"/>
          </p:nvPr>
        </p:nvSpPr>
        <p:spPr bwMode="auto">
          <a:xfrm>
            <a:off x="800100" y="744538"/>
            <a:ext cx="3141663" cy="2357437"/>
          </a:xfrm>
          <a:noFill/>
          <a:ln>
            <a:solidFill>
              <a:srgbClr val="000000"/>
            </a:solidFill>
            <a:miter lim="800000"/>
            <a:headEnd/>
            <a:tailEnd/>
          </a:ln>
        </p:spPr>
      </p:sp>
      <p:sp>
        <p:nvSpPr>
          <p:cNvPr id="117764" name="Rectangle 3"/>
          <p:cNvSpPr>
            <a:spLocks noGrp="1" noChangeArrowheads="1"/>
          </p:cNvSpPr>
          <p:nvPr>
            <p:ph type="body" idx="1"/>
          </p:nvPr>
        </p:nvSpPr>
        <p:spPr bwMode="auto">
          <a:xfrm>
            <a:off x="657648" y="3167564"/>
            <a:ext cx="5122230" cy="6014578"/>
          </a:xfrm>
          <a:noFill/>
        </p:spPr>
        <p:txBody>
          <a:bodyPr wrap="square" numCol="1" anchor="t" anchorCtr="0" compatLnSpc="1">
            <a:prstTxWarp prst="textNoShape">
              <a:avLst/>
            </a:prstTxWarp>
          </a:bodyPr>
          <a:lstStyle/>
          <a:p>
            <a:pPr>
              <a:lnSpc>
                <a:spcPct val="115000"/>
              </a:lnSpc>
            </a:pPr>
            <a:r>
              <a:rPr lang="en-GB" sz="1800" dirty="0">
                <a:effectLst/>
                <a:latin typeface="Calibri" panose="020F0502020204030204" pitchFamily="34" charset="0"/>
                <a:ea typeface="Calibri" panose="020F0502020204030204" pitchFamily="34" charset="0"/>
              </a:rPr>
              <a:t>Children learn all of the sounds on this chart. </a:t>
            </a:r>
          </a:p>
          <a:p>
            <a:pPr eaLnBrk="1" hangingPunct="1">
              <a:spcBef>
                <a:spcPct val="0"/>
              </a:spcBef>
            </a:pPr>
            <a:endParaRPr lang="en-US" altLang="ja-JP" sz="1100" dirty="0">
              <a:latin typeface="Arial" pitchFamily="34" charset="0"/>
              <a:cs typeface="Arial" pitchFamily="34" charset="0"/>
            </a:endParaRPr>
          </a:p>
          <a:p>
            <a:pPr eaLnBrk="1" hangingPunct="1">
              <a:spcBef>
                <a:spcPct val="0"/>
              </a:spcBef>
            </a:pPr>
            <a:r>
              <a:rPr lang="en-US" altLang="ja-JP" sz="1100" dirty="0">
                <a:latin typeface="Arial" pitchFamily="34" charset="0"/>
                <a:cs typeface="Arial" pitchFamily="34" charset="0"/>
              </a:rPr>
              <a:t>Once they know all of these sounds, they will be able to read any unfamiliar word.</a:t>
            </a:r>
          </a:p>
          <a:p>
            <a:pPr eaLnBrk="1" hangingPunct="1">
              <a:spcBef>
                <a:spcPct val="0"/>
              </a:spcBef>
            </a:pPr>
            <a:endParaRPr lang="en-US" altLang="ja-JP" sz="1100" dirty="0">
              <a:latin typeface="Arial" pitchFamily="34" charset="0"/>
              <a:cs typeface="Arial" pitchFamily="34" charset="0"/>
            </a:endParaRPr>
          </a:p>
        </p:txBody>
      </p:sp>
    </p:spTree>
    <p:extLst>
      <p:ext uri="{BB962C8B-B14F-4D97-AF65-F5344CB8AC3E}">
        <p14:creationId xmlns:p14="http://schemas.microsoft.com/office/powerpoint/2010/main" val="2287406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teach children to words using the routine ‘Special Friends’, ‘Fred Talk’, read the word’.</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Children spot the ‘Special Friends’ (two letters that make one sound), Fred talk the word, and then read the whole word.</a:t>
            </a:r>
          </a:p>
          <a:p>
            <a:endParaRPr lang="en-US" dirty="0"/>
          </a:p>
          <a:p>
            <a:r>
              <a:rPr lang="en-US" dirty="0"/>
              <a:t>For example, ‘</a:t>
            </a:r>
            <a:r>
              <a:rPr lang="en-US" dirty="0" err="1"/>
              <a:t>sh</a:t>
            </a:r>
            <a:r>
              <a:rPr lang="en-US" dirty="0"/>
              <a:t>’, </a:t>
            </a:r>
            <a:r>
              <a:rPr lang="en-US" dirty="0" err="1"/>
              <a:t>sh</a:t>
            </a:r>
            <a:r>
              <a:rPr lang="en-US" dirty="0"/>
              <a:t>-</a:t>
            </a:r>
            <a:r>
              <a:rPr lang="en-US" dirty="0" err="1"/>
              <a:t>i</a:t>
            </a:r>
            <a:r>
              <a:rPr lang="en-US" dirty="0"/>
              <a:t>-p, ship.</a:t>
            </a:r>
          </a:p>
        </p:txBody>
      </p:sp>
      <p:sp>
        <p:nvSpPr>
          <p:cNvPr id="4" name="Slide Number Placeholder 3"/>
          <p:cNvSpPr>
            <a:spLocks noGrp="1"/>
          </p:cNvSpPr>
          <p:nvPr>
            <p:ph type="sldNum" sz="quarter" idx="5"/>
          </p:nvPr>
        </p:nvSpPr>
        <p:spPr/>
        <p:txBody>
          <a:bodyPr/>
          <a:lstStyle/>
          <a:p>
            <a:fld id="{AC167F53-BA33-7E40-958D-01A6607E9B7A}" type="slidenum">
              <a:rPr lang="en-US" smtClean="0"/>
              <a:t>7</a:t>
            </a:fld>
            <a:endParaRPr lang="en-US"/>
          </a:p>
        </p:txBody>
      </p:sp>
    </p:spTree>
    <p:extLst>
      <p:ext uri="{BB962C8B-B14F-4D97-AF65-F5344CB8AC3E}">
        <p14:creationId xmlns:p14="http://schemas.microsoft.com/office/powerpoint/2010/main" val="660456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Half of the words in the check are real words.</a:t>
            </a:r>
          </a:p>
          <a:p>
            <a:pPr marL="0" indent="0">
              <a:buFont typeface="Arial" panose="020B0604020202020204" pitchFamily="34" charset="0"/>
              <a:buNone/>
            </a:pPr>
            <a:r>
              <a:rPr lang="en-US" dirty="0"/>
              <a:t>Half are nonsense words. </a:t>
            </a:r>
            <a:r>
              <a:rPr lang="en-US" sz="1200" kern="1200" dirty="0">
                <a:solidFill>
                  <a:schemeClr val="tx1"/>
                </a:solidFill>
                <a:effectLst/>
                <a:latin typeface="+mn-lt"/>
                <a:ea typeface="+mn-ea"/>
                <a:cs typeface="+mn-cs"/>
              </a:rPr>
              <a:t>For example, ‘</a:t>
            </a:r>
            <a:r>
              <a:rPr lang="en-US" sz="1200" kern="1200" dirty="0" err="1">
                <a:solidFill>
                  <a:schemeClr val="tx1"/>
                </a:solidFill>
                <a:effectLst/>
                <a:latin typeface="+mn-lt"/>
                <a:ea typeface="+mn-ea"/>
                <a:cs typeface="+mn-cs"/>
              </a:rPr>
              <a:t>sheb</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glight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ched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teb</a:t>
            </a:r>
            <a:r>
              <a:rPr lang="en-US" sz="1200" kern="1200" dirty="0">
                <a:solidFill>
                  <a:schemeClr val="tx1"/>
                </a:solidFill>
                <a:effectLst/>
                <a:latin typeface="+mn-lt"/>
                <a:ea typeface="+mn-ea"/>
                <a:cs typeface="+mn-cs"/>
              </a:rPr>
              <a:t>’. </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There is a picture of an alien next to each word to remind the children that it isn’t a real word.</a:t>
            </a:r>
            <a:endParaRPr lang="en-GB"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Nonsense words are used to assess children’s reading.</a:t>
            </a:r>
          </a:p>
          <a:p>
            <a:r>
              <a:rPr lang="en-US" sz="1200" kern="1200" dirty="0">
                <a:solidFill>
                  <a:schemeClr val="tx1"/>
                </a:solidFill>
                <a:effectLst/>
                <a:latin typeface="+mn-lt"/>
                <a:ea typeface="+mn-ea"/>
                <a:cs typeface="+mn-cs"/>
              </a:rPr>
              <a:t>They check that children will be able to read sounds the sounds they know in unfamiliar words.</a:t>
            </a:r>
          </a:p>
          <a:p>
            <a:r>
              <a:rPr lang="en-US" sz="1200" kern="1200" dirty="0">
                <a:solidFill>
                  <a:schemeClr val="tx1"/>
                </a:solidFill>
                <a:effectLst/>
                <a:latin typeface="+mn-lt"/>
                <a:ea typeface="+mn-ea"/>
                <a:cs typeface="+mn-cs"/>
              </a:rPr>
              <a:t>They read these words using the same routine as real words – ‘Special Friends, Fred Talk.’</a:t>
            </a:r>
          </a:p>
          <a:p>
            <a:endParaRPr lang="en-US"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Children who can read nonsense words will, very soon, be able to read any new word – for example – gargantuan, flailing, raucous, anticipation;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Reading new words increases children’s vocabulary </a:t>
            </a:r>
            <a:r>
              <a:rPr lang="en-US" sz="1200" b="0" kern="1200" dirty="0">
                <a:solidFill>
                  <a:schemeClr val="tx1"/>
                </a:solidFill>
                <a:effectLst/>
                <a:latin typeface="+mn-lt"/>
                <a:ea typeface="+mn-ea"/>
                <a:cs typeface="+mn-cs"/>
              </a:rPr>
              <a:t>rapidly.</a:t>
            </a:r>
            <a:endParaRPr lang="en-GB" sz="1200" b="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8</a:t>
            </a:fld>
            <a:endParaRPr lang="en-US"/>
          </a:p>
        </p:txBody>
      </p:sp>
    </p:spTree>
    <p:extLst>
      <p:ext uri="{BB962C8B-B14F-4D97-AF65-F5344CB8AC3E}">
        <p14:creationId xmlns:p14="http://schemas.microsoft.com/office/powerpoint/2010/main" val="36408582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en-GB" sz="1800" b="1" i="0" dirty="0">
                <a:solidFill>
                  <a:srgbClr val="000000"/>
                </a:solidFill>
                <a:effectLst/>
                <a:latin typeface="Calibri" panose="020F0502020204030204" pitchFamily="34" charset="0"/>
              </a:rPr>
              <a:t>Listen to your child read their Read Write Inc Book every day.</a:t>
            </a:r>
            <a:r>
              <a:rPr lang="en-GB" sz="1800" b="0" i="0" dirty="0">
                <a:solidFill>
                  <a:srgbClr val="000000"/>
                </a:solidFill>
                <a:effectLst/>
                <a:latin typeface="Calibri" panose="020F0502020204030204" pitchFamily="34" charset="0"/>
              </a:rPr>
              <a:t> </a:t>
            </a:r>
            <a:r>
              <a:rPr lang="en-GB" sz="1800" b="0" i="0" dirty="0">
                <a:solidFill>
                  <a:srgbClr val="111111"/>
                </a:solidFill>
                <a:effectLst/>
                <a:latin typeface="Calibri" panose="020F0502020204030204" pitchFamily="34" charset="0"/>
              </a:rPr>
              <a:t>Reading or listening to the same book more than once is not a bad thing – in fact, it is important for children. Re-reading lets them see or hear words and phrases enough times to remember them, and also helps them to develop their fluency, comprehension and expression.  </a:t>
            </a:r>
            <a:endParaRPr lang="en-GB" b="0" i="0" dirty="0">
              <a:solidFill>
                <a:srgbClr val="000000"/>
              </a:solidFill>
              <a:effectLst/>
              <a:latin typeface="Segoe UI" panose="020B0502040204020203" pitchFamily="34" charset="0"/>
            </a:endParaRPr>
          </a:p>
          <a:p>
            <a:pPr algn="just" rtl="0" fontAlgn="base"/>
            <a:r>
              <a:rPr lang="en-GB" sz="1800" b="0" i="0" dirty="0">
                <a:solidFill>
                  <a:srgbClr val="000000"/>
                </a:solidFill>
                <a:effectLst/>
                <a:latin typeface="Segoe UI" panose="020B0502040204020203" pitchFamily="34" charset="0"/>
              </a:rPr>
              <a:t> </a:t>
            </a:r>
            <a:endParaRPr lang="en-GB" b="0" i="0" dirty="0">
              <a:solidFill>
                <a:srgbClr val="000000"/>
              </a:solidFill>
              <a:effectLst/>
              <a:latin typeface="Segoe UI" panose="020B0502040204020203" pitchFamily="34" charset="0"/>
            </a:endParaRPr>
          </a:p>
          <a:p>
            <a:pPr algn="just" rtl="0" fontAlgn="base"/>
            <a:r>
              <a:rPr lang="en-GB" sz="1800" b="0" i="0" dirty="0">
                <a:solidFill>
                  <a:srgbClr val="111111"/>
                </a:solidFill>
                <a:effectLst/>
                <a:latin typeface="Calibri" panose="020F0502020204030204" pitchFamily="34" charset="0"/>
              </a:rPr>
              <a:t>When reading with your child, remind them to </a:t>
            </a:r>
            <a:r>
              <a:rPr lang="en-GB" sz="1800" b="1" i="0" dirty="0">
                <a:solidFill>
                  <a:srgbClr val="000000"/>
                </a:solidFill>
                <a:effectLst/>
                <a:latin typeface="Calibri" panose="020F0502020204030204" pitchFamily="34" charset="0"/>
              </a:rPr>
              <a:t>‘Special Friends, Fred Talk, Read The Word’</a:t>
            </a:r>
            <a:r>
              <a:rPr lang="en-GB" sz="1800" b="0" i="0" dirty="0">
                <a:solidFill>
                  <a:srgbClr val="000000"/>
                </a:solidFill>
                <a:effectLst/>
                <a:latin typeface="Calibri" panose="020F0502020204030204" pitchFamily="34" charset="0"/>
              </a:rPr>
              <a:t> to support them in segmenting and blending unknown words. Special friends are a combination of two or three letters representing one sound, e.g. ck, ay, </a:t>
            </a:r>
            <a:r>
              <a:rPr lang="en-GB" sz="1800" b="0" i="0" dirty="0" err="1">
                <a:solidFill>
                  <a:srgbClr val="000000"/>
                </a:solidFill>
                <a:effectLst/>
                <a:latin typeface="Calibri" panose="020F0502020204030204" pitchFamily="34" charset="0"/>
              </a:rPr>
              <a:t>igh</a:t>
            </a:r>
            <a:r>
              <a:rPr lang="en-GB" sz="1800" b="0" i="0" dirty="0">
                <a:solidFill>
                  <a:srgbClr val="000000"/>
                </a:solidFill>
                <a:effectLst/>
                <a:latin typeface="Calibri" panose="020F0502020204030204" pitchFamily="34" charset="0"/>
              </a:rPr>
              <a:t>, </a:t>
            </a:r>
            <a:r>
              <a:rPr lang="en-GB" sz="1800" b="0" i="0" dirty="0" err="1">
                <a:solidFill>
                  <a:srgbClr val="000000"/>
                </a:solidFill>
                <a:effectLst/>
                <a:latin typeface="Calibri" panose="020F0502020204030204" pitchFamily="34" charset="0"/>
              </a:rPr>
              <a:t>oa</a:t>
            </a:r>
            <a:r>
              <a:rPr lang="en-GB" sz="1800" b="0" i="0" dirty="0">
                <a:solidFill>
                  <a:srgbClr val="000000"/>
                </a:solidFill>
                <a:effectLst/>
                <a:latin typeface="Calibri" panose="020F0502020204030204" pitchFamily="34" charset="0"/>
              </a:rPr>
              <a:t>.  Fred Talk means the children sound out the word e.g. </a:t>
            </a:r>
            <a:r>
              <a:rPr lang="en-GB" sz="1800" b="0" i="0" dirty="0" err="1">
                <a:solidFill>
                  <a:srgbClr val="000000"/>
                </a:solidFill>
                <a:effectLst/>
                <a:latin typeface="Calibri" panose="020F0502020204030204" pitchFamily="34" charset="0"/>
              </a:rPr>
              <a:t>sh</a:t>
            </a:r>
            <a:r>
              <a:rPr lang="en-GB" sz="1800" b="0" i="0" dirty="0">
                <a:solidFill>
                  <a:srgbClr val="000000"/>
                </a:solidFill>
                <a:effectLst/>
                <a:latin typeface="Calibri" panose="020F0502020204030204" pitchFamily="34" charset="0"/>
              </a:rPr>
              <a:t>-</a:t>
            </a:r>
            <a:r>
              <a:rPr lang="en-GB" sz="1800" b="0" i="0" dirty="0" err="1">
                <a:solidFill>
                  <a:srgbClr val="000000"/>
                </a:solidFill>
                <a:effectLst/>
                <a:latin typeface="Calibri" panose="020F0502020204030204" pitchFamily="34" charset="0"/>
              </a:rPr>
              <a:t>i</a:t>
            </a:r>
            <a:r>
              <a:rPr lang="en-GB" sz="1800" b="0" i="0" dirty="0">
                <a:solidFill>
                  <a:srgbClr val="000000"/>
                </a:solidFill>
                <a:effectLst/>
                <a:latin typeface="Calibri" panose="020F0502020204030204" pitchFamily="34" charset="0"/>
              </a:rPr>
              <a:t>-p.  </a:t>
            </a:r>
            <a:endParaRPr lang="en-GB" b="0" i="0" dirty="0">
              <a:solidFill>
                <a:srgbClr val="000000"/>
              </a:solidFill>
              <a:effectLst/>
              <a:latin typeface="Segoe UI" panose="020B0502040204020203" pitchFamily="34" charset="0"/>
            </a:endParaRPr>
          </a:p>
          <a:p>
            <a:pPr algn="just" rtl="0" fontAlgn="base"/>
            <a:r>
              <a:rPr lang="en-GB" sz="1800" b="0" i="0" dirty="0">
                <a:solidFill>
                  <a:srgbClr val="000000"/>
                </a:solidFill>
                <a:effectLst/>
                <a:latin typeface="Segoe UI" panose="020B0502040204020203" pitchFamily="34" charset="0"/>
              </a:rPr>
              <a:t> </a:t>
            </a:r>
            <a:endParaRPr lang="en-GB" b="0" i="0" dirty="0">
              <a:solidFill>
                <a:srgbClr val="000000"/>
              </a:solidFill>
              <a:effectLst/>
              <a:latin typeface="Segoe UI" panose="020B0502040204020203" pitchFamily="34" charset="0"/>
            </a:endParaRPr>
          </a:p>
          <a:p>
            <a:pPr algn="just" rtl="0" fontAlgn="base"/>
            <a:r>
              <a:rPr lang="en-GB" sz="1800" b="0" i="0" dirty="0">
                <a:solidFill>
                  <a:srgbClr val="000000"/>
                </a:solidFill>
                <a:effectLst/>
                <a:latin typeface="Calibri" panose="020F0502020204030204" pitchFamily="34" charset="0"/>
              </a:rPr>
              <a:t>Use the </a:t>
            </a:r>
            <a:r>
              <a:rPr lang="en-GB" sz="1800" b="1" i="0" dirty="0">
                <a:solidFill>
                  <a:srgbClr val="000000"/>
                </a:solidFill>
                <a:effectLst/>
                <a:latin typeface="Calibri" panose="020F0502020204030204" pitchFamily="34" charset="0"/>
              </a:rPr>
              <a:t>activity pack</a:t>
            </a:r>
            <a:r>
              <a:rPr lang="en-GB" sz="1800" b="0" i="0" dirty="0">
                <a:solidFill>
                  <a:srgbClr val="000000"/>
                </a:solidFill>
                <a:effectLst/>
                <a:latin typeface="Calibri" panose="020F0502020204030204" pitchFamily="34" charset="0"/>
              </a:rPr>
              <a:t> to play games that support your child further, in the run-up to the Phonics Screening Check. </a:t>
            </a:r>
            <a:endParaRPr lang="en-GB" b="0" i="0" dirty="0">
              <a:solidFill>
                <a:srgbClr val="000000"/>
              </a:solidFill>
              <a:effectLst/>
              <a:latin typeface="Segoe UI" panose="020B0502040204020203" pitchFamily="34" charset="0"/>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purchase </a:t>
            </a:r>
            <a:r>
              <a:rPr lang="en-US" sz="1200" b="1" kern="1200" dirty="0">
                <a:solidFill>
                  <a:schemeClr val="tx1"/>
                </a:solidFill>
                <a:effectLst/>
                <a:latin typeface="+mn-lt"/>
                <a:ea typeface="+mn-ea"/>
                <a:cs typeface="+mn-cs"/>
              </a:rPr>
              <a:t>Set 2/3 flashcards </a:t>
            </a:r>
            <a:r>
              <a:rPr lang="en-US" sz="1200" b="0" kern="1200" dirty="0">
                <a:solidFill>
                  <a:schemeClr val="tx1"/>
                </a:solidFill>
                <a:effectLst/>
                <a:latin typeface="+mn-lt"/>
                <a:ea typeface="+mn-ea"/>
                <a:cs typeface="+mn-cs"/>
              </a:rPr>
              <a:t>on </a:t>
            </a:r>
            <a:r>
              <a:rPr lang="en-US" sz="1200" b="0" kern="1200">
                <a:solidFill>
                  <a:schemeClr val="tx1"/>
                </a:solidFill>
                <a:effectLst/>
                <a:latin typeface="+mn-lt"/>
                <a:ea typeface="+mn-ea"/>
                <a:cs typeface="+mn-cs"/>
              </a:rPr>
              <a:t>amazon, </a:t>
            </a:r>
            <a:r>
              <a:rPr lang="en-US" sz="1200" kern="1200">
                <a:solidFill>
                  <a:schemeClr val="tx1"/>
                </a:solidFill>
                <a:effectLst/>
                <a:latin typeface="+mn-lt"/>
                <a:ea typeface="+mn-ea"/>
                <a:cs typeface="+mn-cs"/>
              </a:rPr>
              <a:t>to </a:t>
            </a:r>
            <a:r>
              <a:rPr lang="en-US" sz="1200" kern="1200" dirty="0">
                <a:solidFill>
                  <a:schemeClr val="tx1"/>
                </a:solidFill>
                <a:effectLst/>
                <a:latin typeface="+mn-lt"/>
                <a:ea typeface="+mn-ea"/>
                <a:cs typeface="+mn-cs"/>
              </a:rPr>
              <a:t>support your child with sounds at home if you wish.</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aseline="0" dirty="0"/>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9</a:t>
            </a:fld>
            <a:endParaRPr lang="en-US"/>
          </a:p>
        </p:txBody>
      </p:sp>
    </p:spTree>
    <p:extLst>
      <p:ext uri="{BB962C8B-B14F-4D97-AF65-F5344CB8AC3E}">
        <p14:creationId xmlns:p14="http://schemas.microsoft.com/office/powerpoint/2010/main" val="2281819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A12E8-BCAC-D371-F46A-01E684249B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741755-E882-F1D7-8C15-21BBEE5131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B51956-44CC-F70E-9DCA-36022B084502}"/>
              </a:ext>
            </a:extLst>
          </p:cNvPr>
          <p:cNvSpPr>
            <a:spLocks noGrp="1"/>
          </p:cNvSpPr>
          <p:nvPr>
            <p:ph type="body" idx="1"/>
          </p:nvPr>
        </p:nvSpPr>
        <p:spPr/>
        <p:txBody>
          <a:bodyPr/>
          <a:lstStyle/>
          <a:p>
            <a:r>
              <a:rPr lang="en-US" dirty="0"/>
              <a:t>In the activity pack, you will also have a page with 8 QR codes which, when scanned, will take you to a document just like the ones on the screen where you can get your children to practice word reading at home in a style similar to the PSC. </a:t>
            </a:r>
          </a:p>
        </p:txBody>
      </p:sp>
      <p:sp>
        <p:nvSpPr>
          <p:cNvPr id="4" name="Slide Number Placeholder 3">
            <a:extLst>
              <a:ext uri="{FF2B5EF4-FFF2-40B4-BE49-F238E27FC236}">
                <a16:creationId xmlns:a16="http://schemas.microsoft.com/office/drawing/2014/main" id="{6319F352-6963-B1A3-16C9-240B0A3846F4}"/>
              </a:ext>
            </a:extLst>
          </p:cNvPr>
          <p:cNvSpPr>
            <a:spLocks noGrp="1"/>
          </p:cNvSpPr>
          <p:nvPr>
            <p:ph type="sldNum" sz="quarter" idx="10"/>
          </p:nvPr>
        </p:nvSpPr>
        <p:spPr/>
        <p:txBody>
          <a:bodyPr/>
          <a:lstStyle/>
          <a:p>
            <a:fld id="{492E07CC-6AAD-1047-BB31-41E7C9B8EA12}" type="slidenum">
              <a:rPr lang="en-US" smtClean="0"/>
              <a:t>10</a:t>
            </a:fld>
            <a:endParaRPr lang="en-US"/>
          </a:p>
        </p:txBody>
      </p:sp>
    </p:spTree>
    <p:extLst>
      <p:ext uri="{BB962C8B-B14F-4D97-AF65-F5344CB8AC3E}">
        <p14:creationId xmlns:p14="http://schemas.microsoft.com/office/powerpoint/2010/main" val="32837575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preserve="1" userDrawn="1">
  <p:cSld name="2_Title Slide">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srcRect/>
          <a:stretch/>
        </p:blipFill>
        <p:spPr>
          <a:xfrm>
            <a:off x="3266" y="0"/>
            <a:ext cx="9137468" cy="6858000"/>
          </a:xfrm>
          <a:prstGeom prst="rect">
            <a:avLst/>
          </a:prstGeom>
        </p:spPr>
      </p:pic>
      <p:sp>
        <p:nvSpPr>
          <p:cNvPr id="16" name="Title 1"/>
          <p:cNvSpPr>
            <a:spLocks noGrp="1"/>
          </p:cNvSpPr>
          <p:nvPr>
            <p:ph type="ctrTitle"/>
          </p:nvPr>
        </p:nvSpPr>
        <p:spPr>
          <a:xfrm>
            <a:off x="4067944" y="4221088"/>
            <a:ext cx="5076056" cy="1181993"/>
          </a:xfrm>
        </p:spPr>
        <p:txBody>
          <a:bodyPr anchor="ctr">
            <a:normAutofit/>
          </a:bodyPr>
          <a:lstStyle>
            <a:lvl1pPr>
              <a:lnSpc>
                <a:spcPct val="90000"/>
              </a:lnSpc>
              <a:defRPr sz="3200">
                <a:solidFill>
                  <a:schemeClr val="bg1"/>
                </a:solidFill>
              </a:defRPr>
            </a:lvl1pPr>
          </a:lstStyle>
          <a:p>
            <a:r>
              <a:rPr lang="en-GB" dirty="0"/>
              <a:t>Click to edit Master title style</a:t>
            </a:r>
          </a:p>
        </p:txBody>
      </p:sp>
      <p:sp>
        <p:nvSpPr>
          <p:cNvPr id="2" name="Rectangle 1">
            <a:extLst>
              <a:ext uri="{FF2B5EF4-FFF2-40B4-BE49-F238E27FC236}">
                <a16:creationId xmlns:a16="http://schemas.microsoft.com/office/drawing/2014/main" id="{D4EBE64A-402B-1A5B-1D48-A271DF4312CD}"/>
              </a:ext>
            </a:extLst>
          </p:cNvPr>
          <p:cNvSpPr/>
          <p:nvPr userDrawn="1"/>
        </p:nvSpPr>
        <p:spPr>
          <a:xfrm>
            <a:off x="4572000" y="6485021"/>
            <a:ext cx="4572000" cy="3729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1037735"/>
      </p:ext>
    </p:extLst>
  </p:cSld>
  <p:clrMapOvr>
    <a:masterClrMapping/>
  </p:clrMapOvr>
  <p:hf sldNum="0" hdr="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showMasterPhAnim="0" type="obj" preserve="1">
  <p:cSld name="Title and Content">
    <p:spTree>
      <p:nvGrpSpPr>
        <p:cNvPr id="1" name=""/>
        <p:cNvGrpSpPr/>
        <p:nvPr/>
      </p:nvGrpSpPr>
      <p:grpSpPr>
        <a:xfrm>
          <a:off x="0" y="0"/>
          <a:ext cx="0" cy="0"/>
          <a:chOff x="0" y="0"/>
          <a:chExt cx="0" cy="0"/>
        </a:xfrm>
      </p:grpSpPr>
      <p:pic>
        <p:nvPicPr>
          <p:cNvPr id="11" name="Picture 10" descr="PPT_RM_page.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340" y="0"/>
            <a:ext cx="9180512" cy="6858000"/>
          </a:xfrm>
          <a:prstGeom prst="rect">
            <a:avLst/>
          </a:prstGeom>
        </p:spPr>
      </p:pic>
      <p:sp>
        <p:nvSpPr>
          <p:cNvPr id="7" name="Rectangle 3"/>
          <p:cNvSpPr/>
          <p:nvPr userDrawn="1"/>
        </p:nvSpPr>
        <p:spPr>
          <a:xfrm>
            <a:off x="323527" y="1151032"/>
            <a:ext cx="8640961" cy="45719"/>
          </a:xfrm>
          <a:prstGeom prst="rect">
            <a:avLst/>
          </a:prstGeom>
          <a:solidFill>
            <a:srgbClr val="3B9EA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sp>
        <p:nvSpPr>
          <p:cNvPr id="2" name="Title 1"/>
          <p:cNvSpPr>
            <a:spLocks noGrp="1"/>
          </p:cNvSpPr>
          <p:nvPr>
            <p:ph type="title" hasCustomPrompt="1"/>
          </p:nvPr>
        </p:nvSpPr>
        <p:spPr>
          <a:xfrm>
            <a:off x="323528" y="260649"/>
            <a:ext cx="7478713" cy="864096"/>
          </a:xfrm>
        </p:spPr>
        <p:txBody>
          <a:bodyPr anchor="b"/>
          <a:lstStyle/>
          <a:p>
            <a:br>
              <a:rPr lang="en-GB" dirty="0"/>
            </a:br>
            <a:r>
              <a:rPr lang="en-GB" dirty="0"/>
              <a:t>Click to edit Master title style</a:t>
            </a:r>
          </a:p>
        </p:txBody>
      </p:sp>
      <p:sp>
        <p:nvSpPr>
          <p:cNvPr id="3" name="Content Placeholder 2"/>
          <p:cNvSpPr>
            <a:spLocks noGrp="1"/>
          </p:cNvSpPr>
          <p:nvPr>
            <p:ph idx="1"/>
          </p:nvPr>
        </p:nvSpPr>
        <p:spPr>
          <a:xfrm>
            <a:off x="323527" y="1385394"/>
            <a:ext cx="8639175" cy="5040560"/>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404DBCEF-19A6-4004-B125-9F389965607C}" type="slidenum">
              <a:rPr lang="en-US"/>
              <a:pPr>
                <a:defRPr/>
              </a:pPr>
              <a:t>‹#›</a:t>
            </a:fld>
            <a:endParaRPr lang="en-US"/>
          </a:p>
        </p:txBody>
      </p:sp>
    </p:spTree>
    <p:extLst>
      <p:ext uri="{BB962C8B-B14F-4D97-AF65-F5344CB8AC3E}">
        <p14:creationId xmlns:p14="http://schemas.microsoft.com/office/powerpoint/2010/main" val="2818626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showMasterPhAnim="0" preserve="1" userDrawn="1">
  <p:cSld name="4_Title and Content">
    <p:spTree>
      <p:nvGrpSpPr>
        <p:cNvPr id="1" name=""/>
        <p:cNvGrpSpPr/>
        <p:nvPr/>
      </p:nvGrpSpPr>
      <p:grpSpPr>
        <a:xfrm>
          <a:off x="0" y="0"/>
          <a:ext cx="0" cy="0"/>
          <a:chOff x="0" y="0"/>
          <a:chExt cx="0" cy="0"/>
        </a:xfrm>
      </p:grpSpPr>
      <p:pic>
        <p:nvPicPr>
          <p:cNvPr id="11" name="Picture 10" descr="PPT_RM_page.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340" y="0"/>
            <a:ext cx="9180512" cy="6858000"/>
          </a:xfrm>
          <a:prstGeom prst="rect">
            <a:avLst/>
          </a:prstGeom>
        </p:spPr>
      </p:pic>
      <p:sp>
        <p:nvSpPr>
          <p:cNvPr id="7" name="Rectangle 3"/>
          <p:cNvSpPr/>
          <p:nvPr userDrawn="1"/>
        </p:nvSpPr>
        <p:spPr>
          <a:xfrm>
            <a:off x="323527" y="1151032"/>
            <a:ext cx="8640961" cy="45719"/>
          </a:xfrm>
          <a:prstGeom prst="rect">
            <a:avLst/>
          </a:prstGeom>
          <a:solidFill>
            <a:srgbClr val="3B9EA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sp>
        <p:nvSpPr>
          <p:cNvPr id="2" name="Title 1"/>
          <p:cNvSpPr>
            <a:spLocks noGrp="1"/>
          </p:cNvSpPr>
          <p:nvPr>
            <p:ph type="title" hasCustomPrompt="1"/>
          </p:nvPr>
        </p:nvSpPr>
        <p:spPr>
          <a:xfrm>
            <a:off x="323528" y="260649"/>
            <a:ext cx="7478713" cy="864096"/>
          </a:xfrm>
        </p:spPr>
        <p:txBody>
          <a:bodyPr anchor="b"/>
          <a:lstStyle/>
          <a:p>
            <a:br>
              <a:rPr lang="en-GB" dirty="0"/>
            </a:br>
            <a:r>
              <a:rPr lang="en-GB" dirty="0"/>
              <a:t>Click to edit Master title style</a:t>
            </a:r>
          </a:p>
        </p:txBody>
      </p:sp>
      <p:sp>
        <p:nvSpPr>
          <p:cNvPr id="10"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404DBCEF-19A6-4004-B125-9F389965607C}" type="slidenum">
              <a:rPr lang="en-US"/>
              <a:pPr>
                <a:defRPr/>
              </a:pPr>
              <a:t>‹#›</a:t>
            </a:fld>
            <a:endParaRPr lang="en-US"/>
          </a:p>
        </p:txBody>
      </p:sp>
      <p:sp>
        <p:nvSpPr>
          <p:cNvPr id="8" name="Content Placeholder 2"/>
          <p:cNvSpPr>
            <a:spLocks noGrp="1"/>
          </p:cNvSpPr>
          <p:nvPr>
            <p:ph sz="half" idx="1"/>
          </p:nvPr>
        </p:nvSpPr>
        <p:spPr>
          <a:xfrm>
            <a:off x="323527" y="1385394"/>
            <a:ext cx="4246885"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3"/>
          <p:cNvSpPr>
            <a:spLocks noGrp="1"/>
          </p:cNvSpPr>
          <p:nvPr>
            <p:ph sz="half" idx="2"/>
          </p:nvPr>
        </p:nvSpPr>
        <p:spPr>
          <a:xfrm>
            <a:off x="4700017" y="1385394"/>
            <a:ext cx="4254624"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6949755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362" name="Title Placeholder 1"/>
          <p:cNvSpPr>
            <a:spLocks noGrp="1"/>
          </p:cNvSpPr>
          <p:nvPr>
            <p:ph type="title"/>
          </p:nvPr>
        </p:nvSpPr>
        <p:spPr bwMode="auto">
          <a:xfrm>
            <a:off x="323850" y="333375"/>
            <a:ext cx="7478713" cy="10080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title style</a:t>
            </a:r>
          </a:p>
        </p:txBody>
      </p:sp>
      <p:sp>
        <p:nvSpPr>
          <p:cNvPr id="3" name="Text Placeholder 2"/>
          <p:cNvSpPr>
            <a:spLocks noGrp="1"/>
          </p:cNvSpPr>
          <p:nvPr>
            <p:ph type="body" idx="1"/>
          </p:nvPr>
        </p:nvSpPr>
        <p:spPr bwMode="auto">
          <a:xfrm>
            <a:off x="323850" y="1495425"/>
            <a:ext cx="8639175"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395288" y="6356350"/>
            <a:ext cx="2195512" cy="365125"/>
          </a:xfrm>
          <a:prstGeom prst="rect">
            <a:avLst/>
          </a:prstGeom>
        </p:spPr>
        <p:txBody>
          <a:bodyPr vert="horz" lIns="91440" tIns="45720" rIns="91440" bIns="45720" rtlCol="0" anchor="ctr"/>
          <a:lstStyle>
            <a:lvl1pPr algn="l">
              <a:defRPr sz="1000">
                <a:solidFill>
                  <a:srgbClr val="2D2D2D">
                    <a:tint val="75000"/>
                  </a:srgbClr>
                </a:solidFill>
                <a:latin typeface="Garamond" pitchFamily="18" charset="0"/>
                <a:ea typeface="MS PGothic" pitchFamily="34" charset="-128"/>
                <a:cs typeface="+mn-cs"/>
              </a:defRPr>
            </a:lvl1pPr>
          </a:lstStyle>
          <a:p>
            <a:pPr>
              <a:defRPr/>
            </a:pPr>
            <a:fld id="{DF6C09D9-D1B6-4568-8B87-5A6249D0DBD1}" type="datetime1">
              <a:rPr lang="en-US"/>
              <a:pPr>
                <a:defRPr/>
              </a:pPr>
              <a:t>4/16/2026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2D2D2D">
                    <a:tint val="75000"/>
                  </a:srgbClr>
                </a:solidFill>
                <a:latin typeface="Garamond" pitchFamily="18" charset="0"/>
                <a:ea typeface="MS PGothic" pitchFamily="34" charset="-128"/>
                <a:cs typeface="+mn-cs"/>
              </a:defRPr>
            </a:lvl1pPr>
          </a:lstStyle>
          <a:p>
            <a:pPr>
              <a:defRPr/>
            </a:pPr>
            <a:r>
              <a:rPr lang="en-US"/>
              <a:t>Copyright Ruth Miskin Literacy</a:t>
            </a:r>
          </a:p>
        </p:txBody>
      </p:sp>
      <p:sp>
        <p:nvSpPr>
          <p:cNvPr id="6" name="Slide Number Placeholder 5"/>
          <p:cNvSpPr>
            <a:spLocks noGrp="1"/>
          </p:cNvSpPr>
          <p:nvPr>
            <p:ph type="sldNum" sz="quarter" idx="4"/>
          </p:nvPr>
        </p:nvSpPr>
        <p:spPr>
          <a:xfrm>
            <a:off x="6553200" y="6356350"/>
            <a:ext cx="2409825" cy="365125"/>
          </a:xfrm>
          <a:prstGeom prst="rect">
            <a:avLst/>
          </a:prstGeom>
        </p:spPr>
        <p:txBody>
          <a:bodyPr vert="horz" lIns="91440" tIns="45720" rIns="91440" bIns="45720" rtlCol="0" anchor="ctr"/>
          <a:lstStyle>
            <a:lvl1pPr algn="r">
              <a:defRPr sz="1000">
                <a:solidFill>
                  <a:srgbClr val="2D2D2D">
                    <a:tint val="75000"/>
                  </a:srgbClr>
                </a:solidFill>
                <a:latin typeface="Garamond" pitchFamily="18" charset="0"/>
                <a:ea typeface="MS PGothic" pitchFamily="34" charset="-128"/>
                <a:cs typeface="+mn-cs"/>
              </a:defRPr>
            </a:lvl1pPr>
          </a:lstStyle>
          <a:p>
            <a:pPr>
              <a:defRPr/>
            </a:pPr>
            <a:fld id="{D366FC25-FCA6-4D86-A84B-F6C8160D7687}" type="slidenum">
              <a:rPr lang="en-US"/>
              <a:pPr>
                <a:defRPr/>
              </a:pPr>
              <a:t>‹#›</a:t>
            </a:fld>
            <a:endParaRPr lang="en-US"/>
          </a:p>
        </p:txBody>
      </p:sp>
      <p:sp>
        <p:nvSpPr>
          <p:cNvPr id="7" name="Rectangle 6"/>
          <p:cNvSpPr/>
          <p:nvPr/>
        </p:nvSpPr>
        <p:spPr>
          <a:xfrm>
            <a:off x="395288" y="188913"/>
            <a:ext cx="8567737" cy="144462"/>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pic>
        <p:nvPicPr>
          <p:cNvPr id="15368" name="Picture 9" descr="RM_shape.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8243888" y="404813"/>
            <a:ext cx="688975" cy="720725"/>
          </a:xfrm>
          <a:prstGeom prst="rect">
            <a:avLst/>
          </a:prstGeom>
          <a:noFill/>
          <a:ln w="9525">
            <a:noFill/>
            <a:miter lim="800000"/>
            <a:headEnd/>
            <a:tailEnd/>
          </a:ln>
        </p:spPr>
      </p:pic>
      <p:cxnSp>
        <p:nvCxnSpPr>
          <p:cNvPr id="13" name="Straight Connector 12"/>
          <p:cNvCxnSpPr/>
          <p:nvPr/>
        </p:nvCxnSpPr>
        <p:spPr>
          <a:xfrm>
            <a:off x="323850" y="188913"/>
            <a:ext cx="0" cy="6480175"/>
          </a:xfrm>
          <a:prstGeom prst="line">
            <a:avLst/>
          </a:prstGeom>
          <a:ln>
            <a:prstDash val="sysDot"/>
          </a:ln>
          <a:effectLst/>
        </p:spPr>
        <p:style>
          <a:lnRef idx="2">
            <a:schemeClr val="accent4"/>
          </a:lnRef>
          <a:fillRef idx="0">
            <a:schemeClr val="accent4"/>
          </a:fillRef>
          <a:effectRef idx="1">
            <a:schemeClr val="accent4"/>
          </a:effectRef>
          <a:fontRef idx="minor">
            <a:schemeClr val="tx1"/>
          </a:fontRef>
        </p:style>
      </p:cxnSp>
      <p:pic>
        <p:nvPicPr>
          <p:cNvPr id="10" name="Picture 9" descr="PPT_RM_page.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05271277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hf sldNum="0" hdr="0"/>
  <p:txStyles>
    <p:titleStyle>
      <a:lvl1pPr algn="l" rtl="0" eaLnBrk="1" fontAlgn="base" hangingPunct="1">
        <a:lnSpc>
          <a:spcPct val="90000"/>
        </a:lnSpc>
        <a:spcBef>
          <a:spcPct val="0"/>
        </a:spcBef>
        <a:spcAft>
          <a:spcPct val="0"/>
        </a:spcAft>
        <a:defRPr sz="3000" b="1" kern="1200">
          <a:solidFill>
            <a:srgbClr val="787878"/>
          </a:solidFill>
          <a:latin typeface="+mn-lt"/>
          <a:ea typeface="+mj-ea"/>
          <a:cs typeface="+mj-cs"/>
        </a:defRPr>
      </a:lvl1pPr>
      <a:lvl2pPr algn="l" rtl="0" eaLnBrk="1" fontAlgn="base" hangingPunct="1">
        <a:lnSpc>
          <a:spcPct val="90000"/>
        </a:lnSpc>
        <a:spcBef>
          <a:spcPct val="0"/>
        </a:spcBef>
        <a:spcAft>
          <a:spcPct val="0"/>
        </a:spcAft>
        <a:defRPr sz="3000" b="1">
          <a:solidFill>
            <a:srgbClr val="787878"/>
          </a:solidFill>
          <a:latin typeface="Arial" pitchFamily="34" charset="0"/>
        </a:defRPr>
      </a:lvl2pPr>
      <a:lvl3pPr algn="l" rtl="0" eaLnBrk="1" fontAlgn="base" hangingPunct="1">
        <a:lnSpc>
          <a:spcPct val="90000"/>
        </a:lnSpc>
        <a:spcBef>
          <a:spcPct val="0"/>
        </a:spcBef>
        <a:spcAft>
          <a:spcPct val="0"/>
        </a:spcAft>
        <a:defRPr sz="3000" b="1">
          <a:solidFill>
            <a:srgbClr val="787878"/>
          </a:solidFill>
          <a:latin typeface="Arial" pitchFamily="34" charset="0"/>
        </a:defRPr>
      </a:lvl3pPr>
      <a:lvl4pPr algn="l" rtl="0" eaLnBrk="1" fontAlgn="base" hangingPunct="1">
        <a:lnSpc>
          <a:spcPct val="90000"/>
        </a:lnSpc>
        <a:spcBef>
          <a:spcPct val="0"/>
        </a:spcBef>
        <a:spcAft>
          <a:spcPct val="0"/>
        </a:spcAft>
        <a:defRPr sz="3000" b="1">
          <a:solidFill>
            <a:srgbClr val="787878"/>
          </a:solidFill>
          <a:latin typeface="Arial" pitchFamily="34" charset="0"/>
        </a:defRPr>
      </a:lvl4pPr>
      <a:lvl5pPr algn="l" rtl="0" eaLnBrk="1" fontAlgn="base" hangingPunct="1">
        <a:lnSpc>
          <a:spcPct val="90000"/>
        </a:lnSpc>
        <a:spcBef>
          <a:spcPct val="0"/>
        </a:spcBef>
        <a:spcAft>
          <a:spcPct val="0"/>
        </a:spcAft>
        <a:defRPr sz="3000" b="1">
          <a:solidFill>
            <a:srgbClr val="787878"/>
          </a:solidFill>
          <a:latin typeface="Arial" pitchFamily="34" charset="0"/>
        </a:defRPr>
      </a:lvl5pPr>
      <a:lvl6pPr marL="457200" algn="l" rtl="0" eaLnBrk="1" fontAlgn="base" hangingPunct="1">
        <a:lnSpc>
          <a:spcPct val="90000"/>
        </a:lnSpc>
        <a:spcBef>
          <a:spcPct val="0"/>
        </a:spcBef>
        <a:spcAft>
          <a:spcPct val="0"/>
        </a:spcAft>
        <a:defRPr sz="3000" b="1">
          <a:solidFill>
            <a:srgbClr val="787878"/>
          </a:solidFill>
          <a:latin typeface="Arial" pitchFamily="34" charset="0"/>
        </a:defRPr>
      </a:lvl6pPr>
      <a:lvl7pPr marL="914400" algn="l" rtl="0" eaLnBrk="1" fontAlgn="base" hangingPunct="1">
        <a:lnSpc>
          <a:spcPct val="90000"/>
        </a:lnSpc>
        <a:spcBef>
          <a:spcPct val="0"/>
        </a:spcBef>
        <a:spcAft>
          <a:spcPct val="0"/>
        </a:spcAft>
        <a:defRPr sz="3000" b="1">
          <a:solidFill>
            <a:srgbClr val="787878"/>
          </a:solidFill>
          <a:latin typeface="Arial" pitchFamily="34" charset="0"/>
        </a:defRPr>
      </a:lvl7pPr>
      <a:lvl8pPr marL="1371600" algn="l" rtl="0" eaLnBrk="1" fontAlgn="base" hangingPunct="1">
        <a:lnSpc>
          <a:spcPct val="90000"/>
        </a:lnSpc>
        <a:spcBef>
          <a:spcPct val="0"/>
        </a:spcBef>
        <a:spcAft>
          <a:spcPct val="0"/>
        </a:spcAft>
        <a:defRPr sz="3000" b="1">
          <a:solidFill>
            <a:srgbClr val="787878"/>
          </a:solidFill>
          <a:latin typeface="Arial" pitchFamily="34" charset="0"/>
        </a:defRPr>
      </a:lvl8pPr>
      <a:lvl9pPr marL="1828800" algn="l" rtl="0" eaLnBrk="1" fontAlgn="base" hangingPunct="1">
        <a:lnSpc>
          <a:spcPct val="90000"/>
        </a:lnSpc>
        <a:spcBef>
          <a:spcPct val="0"/>
        </a:spcBef>
        <a:spcAft>
          <a:spcPct val="0"/>
        </a:spcAft>
        <a:defRPr sz="3000" b="1">
          <a:solidFill>
            <a:srgbClr val="787878"/>
          </a:solidFill>
          <a:latin typeface="Arial" pitchFamily="34" charset="0"/>
        </a:defRPr>
      </a:lvl9pPr>
    </p:titleStyle>
    <p:bodyStyle>
      <a:lvl1pPr algn="l" rtl="0" eaLnBrk="1" fontAlgn="base" hangingPunct="1">
        <a:lnSpc>
          <a:spcPct val="90000"/>
        </a:lnSpc>
        <a:spcBef>
          <a:spcPct val="20000"/>
        </a:spcBef>
        <a:spcAft>
          <a:spcPct val="0"/>
        </a:spcAft>
        <a:buFont typeface="Arial" charset="0"/>
        <a:defRPr sz="3200" kern="1200">
          <a:solidFill>
            <a:schemeClr val="tx2"/>
          </a:solidFill>
          <a:latin typeface="+mn-lt"/>
          <a:ea typeface="+mn-ea"/>
          <a:cs typeface="+mn-cs"/>
        </a:defRPr>
      </a:lvl1pPr>
      <a:lvl2pPr algn="l" rtl="0" eaLnBrk="1" fontAlgn="base" hangingPunct="1">
        <a:lnSpc>
          <a:spcPct val="90000"/>
        </a:lnSpc>
        <a:spcBef>
          <a:spcPct val="20000"/>
        </a:spcBef>
        <a:spcAft>
          <a:spcPct val="0"/>
        </a:spcAft>
        <a:buFont typeface="Arial" charset="0"/>
        <a:defRPr sz="2800" kern="1200">
          <a:solidFill>
            <a:schemeClr val="tx2"/>
          </a:solidFill>
          <a:latin typeface="+mn-lt"/>
          <a:ea typeface="+mn-ea"/>
          <a:cs typeface="+mn-cs"/>
        </a:defRPr>
      </a:lvl2pPr>
      <a:lvl3pPr algn="l" rtl="0" eaLnBrk="1" fontAlgn="base" hangingPunct="1">
        <a:lnSpc>
          <a:spcPct val="90000"/>
        </a:lnSpc>
        <a:spcBef>
          <a:spcPct val="20000"/>
        </a:spcBef>
        <a:spcAft>
          <a:spcPct val="0"/>
        </a:spcAft>
        <a:buFont typeface="Arial" charset="0"/>
        <a:defRPr sz="2400" kern="1200">
          <a:solidFill>
            <a:schemeClr val="tx2"/>
          </a:solidFill>
          <a:latin typeface="+mn-lt"/>
          <a:ea typeface="+mn-ea"/>
          <a:cs typeface="+mn-cs"/>
        </a:defRPr>
      </a:lvl3pPr>
      <a:lvl4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4pPr>
      <a:lvl5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oxfordowl.co.uk/for-home/find-a-book/library-page/"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youtu.be/p_6Jb0-3qz8"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youtu.be/MbWIujM1WGM"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chools.ruthmiskin.com/training/view/60XCj1Iw/MvkG9WVr"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text&#10;&#10;Description automatically generated">
            <a:extLst>
              <a:ext uri="{FF2B5EF4-FFF2-40B4-BE49-F238E27FC236}">
                <a16:creationId xmlns:a16="http://schemas.microsoft.com/office/drawing/2014/main" id="{006840F6-A56C-E407-4C01-7A7601EF5110}"/>
              </a:ext>
            </a:extLst>
          </p:cNvPr>
          <p:cNvPicPr>
            <a:picLocks noChangeAspect="1"/>
          </p:cNvPicPr>
          <p:nvPr/>
        </p:nvPicPr>
        <p:blipFill rotWithShape="1">
          <a:blip r:embed="rId3"/>
          <a:srcRect b="16873"/>
          <a:stretch/>
        </p:blipFill>
        <p:spPr>
          <a:xfrm>
            <a:off x="2755443" y="1293219"/>
            <a:ext cx="3970738" cy="5445206"/>
          </a:xfrm>
          <a:prstGeom prst="rect">
            <a:avLst/>
          </a:prstGeom>
        </p:spPr>
      </p:pic>
      <p:sp>
        <p:nvSpPr>
          <p:cNvPr id="7" name="Title 1">
            <a:extLst>
              <a:ext uri="{FF2B5EF4-FFF2-40B4-BE49-F238E27FC236}">
                <a16:creationId xmlns:a16="http://schemas.microsoft.com/office/drawing/2014/main" id="{6C19340A-3DC1-74B8-15BF-F78041D29526}"/>
              </a:ext>
            </a:extLst>
          </p:cNvPr>
          <p:cNvSpPr>
            <a:spLocks noGrp="1"/>
          </p:cNvSpPr>
          <p:nvPr>
            <p:ph type="title"/>
          </p:nvPr>
        </p:nvSpPr>
        <p:spPr>
          <a:xfrm>
            <a:off x="323528" y="260649"/>
            <a:ext cx="7478713" cy="864096"/>
          </a:xfrm>
        </p:spPr>
        <p:txBody>
          <a:bodyPr/>
          <a:lstStyle/>
          <a:p>
            <a:r>
              <a:rPr lang="en-US" dirty="0"/>
              <a:t>Can you read this? </a:t>
            </a:r>
          </a:p>
        </p:txBody>
      </p:sp>
    </p:spTree>
    <p:extLst>
      <p:ext uri="{BB962C8B-B14F-4D97-AF65-F5344CB8AC3E}">
        <p14:creationId xmlns:p14="http://schemas.microsoft.com/office/powerpoint/2010/main" val="2471916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8A304-4CAE-82C7-08EB-5C96A0E012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125EAD-5F02-3958-20CD-2AA37E619F43}"/>
              </a:ext>
            </a:extLst>
          </p:cNvPr>
          <p:cNvSpPr>
            <a:spLocks noGrp="1"/>
          </p:cNvSpPr>
          <p:nvPr>
            <p:ph type="title"/>
          </p:nvPr>
        </p:nvSpPr>
        <p:spPr/>
        <p:txBody>
          <a:bodyPr/>
          <a:lstStyle/>
          <a:p>
            <a:r>
              <a:rPr lang="en-US" dirty="0"/>
              <a:t>Online resources available</a:t>
            </a:r>
          </a:p>
        </p:txBody>
      </p:sp>
      <p:sp>
        <p:nvSpPr>
          <p:cNvPr id="3" name="Content Placeholder 2">
            <a:extLst>
              <a:ext uri="{FF2B5EF4-FFF2-40B4-BE49-F238E27FC236}">
                <a16:creationId xmlns:a16="http://schemas.microsoft.com/office/drawing/2014/main" id="{D9F8F44C-0F53-7932-DCD2-5F0464399191}"/>
              </a:ext>
            </a:extLst>
          </p:cNvPr>
          <p:cNvSpPr>
            <a:spLocks noGrp="1"/>
          </p:cNvSpPr>
          <p:nvPr>
            <p:ph idx="1"/>
          </p:nvPr>
        </p:nvSpPr>
        <p:spPr>
          <a:xfrm>
            <a:off x="323528" y="1385394"/>
            <a:ext cx="8989284" cy="5040560"/>
          </a:xfrm>
        </p:spPr>
        <p:txBody>
          <a:bodyPr/>
          <a:lstStyle/>
          <a:p>
            <a:r>
              <a:rPr lang="en-US" dirty="0"/>
              <a:t>Phonics Screening Check Practice </a:t>
            </a:r>
          </a:p>
          <a:p>
            <a:r>
              <a:rPr lang="en-US" sz="2800" dirty="0"/>
              <a:t>- Scan the QR codes in the activity pack, to access 8 different Phonics Screening Checks on your device.</a:t>
            </a:r>
          </a:p>
          <a:p>
            <a:endParaRPr lang="en-US" dirty="0"/>
          </a:p>
          <a:p>
            <a:endParaRPr lang="en-US" dirty="0"/>
          </a:p>
        </p:txBody>
      </p:sp>
      <p:pic>
        <p:nvPicPr>
          <p:cNvPr id="6" name="Picture 5" descr="A screen shot of a phone&#10;&#10;Description automatically generated">
            <a:extLst>
              <a:ext uri="{FF2B5EF4-FFF2-40B4-BE49-F238E27FC236}">
                <a16:creationId xmlns:a16="http://schemas.microsoft.com/office/drawing/2014/main" id="{1517F93E-E2CB-5515-B6E4-DCC3286F8856}"/>
              </a:ext>
            </a:extLst>
          </p:cNvPr>
          <p:cNvPicPr>
            <a:picLocks noChangeAspect="1"/>
          </p:cNvPicPr>
          <p:nvPr/>
        </p:nvPicPr>
        <p:blipFill>
          <a:blip r:embed="rId3"/>
          <a:stretch>
            <a:fillRect/>
          </a:stretch>
        </p:blipFill>
        <p:spPr>
          <a:xfrm>
            <a:off x="7411038" y="2808160"/>
            <a:ext cx="1584490" cy="3428999"/>
          </a:xfrm>
          <a:prstGeom prst="rect">
            <a:avLst/>
          </a:prstGeom>
        </p:spPr>
      </p:pic>
      <p:pic>
        <p:nvPicPr>
          <p:cNvPr id="8" name="Picture 7" descr="A screenshot of a phone&#10;&#10;Description automatically generated">
            <a:extLst>
              <a:ext uri="{FF2B5EF4-FFF2-40B4-BE49-F238E27FC236}">
                <a16:creationId xmlns:a16="http://schemas.microsoft.com/office/drawing/2014/main" id="{357482E9-5279-5D43-3436-9E996B2D4094}"/>
              </a:ext>
            </a:extLst>
          </p:cNvPr>
          <p:cNvPicPr>
            <a:picLocks noChangeAspect="1"/>
          </p:cNvPicPr>
          <p:nvPr/>
        </p:nvPicPr>
        <p:blipFill>
          <a:blip r:embed="rId4"/>
          <a:stretch>
            <a:fillRect/>
          </a:stretch>
        </p:blipFill>
        <p:spPr>
          <a:xfrm>
            <a:off x="5607282" y="3105582"/>
            <a:ext cx="1534295" cy="3320372"/>
          </a:xfrm>
          <a:prstGeom prst="rect">
            <a:avLst/>
          </a:prstGeom>
        </p:spPr>
      </p:pic>
      <p:pic>
        <p:nvPicPr>
          <p:cNvPr id="14" name="Picture 13" descr="A close-up of a device&#10;&#10;Description automatically generated">
            <a:extLst>
              <a:ext uri="{FF2B5EF4-FFF2-40B4-BE49-F238E27FC236}">
                <a16:creationId xmlns:a16="http://schemas.microsoft.com/office/drawing/2014/main" id="{6D9A44BF-798E-636A-6496-999D409EC14E}"/>
              </a:ext>
            </a:extLst>
          </p:cNvPr>
          <p:cNvPicPr>
            <a:picLocks noChangeAspect="1"/>
          </p:cNvPicPr>
          <p:nvPr/>
        </p:nvPicPr>
        <p:blipFill>
          <a:blip r:embed="rId5"/>
          <a:stretch>
            <a:fillRect/>
          </a:stretch>
        </p:blipFill>
        <p:spPr>
          <a:xfrm>
            <a:off x="323527" y="3781278"/>
            <a:ext cx="5014294" cy="1482764"/>
          </a:xfrm>
          <a:prstGeom prst="rect">
            <a:avLst/>
          </a:prstGeom>
        </p:spPr>
      </p:pic>
    </p:spTree>
    <p:extLst>
      <p:ext uri="{BB962C8B-B14F-4D97-AF65-F5344CB8AC3E}">
        <p14:creationId xmlns:p14="http://schemas.microsoft.com/office/powerpoint/2010/main" val="4095346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2A67D-DF50-BE65-1B23-BD8B72348F72}"/>
              </a:ext>
            </a:extLst>
          </p:cNvPr>
          <p:cNvSpPr>
            <a:spLocks noGrp="1"/>
          </p:cNvSpPr>
          <p:nvPr>
            <p:ph type="title"/>
          </p:nvPr>
        </p:nvSpPr>
        <p:spPr/>
        <p:txBody>
          <a:bodyPr/>
          <a:lstStyle/>
          <a:p>
            <a:r>
              <a:rPr lang="en-GB" dirty="0">
                <a:cs typeface="Arial"/>
              </a:rPr>
              <a:t>RWI Sound Lesson QR Codes</a:t>
            </a:r>
            <a:endParaRPr lang="en-GB" dirty="0"/>
          </a:p>
        </p:txBody>
      </p:sp>
      <p:pic>
        <p:nvPicPr>
          <p:cNvPr id="4" name="Content Placeholder 3" descr="A screenshot of a qr code&#10;&#10;AI-generated content may be incorrect.">
            <a:extLst>
              <a:ext uri="{FF2B5EF4-FFF2-40B4-BE49-F238E27FC236}">
                <a16:creationId xmlns:a16="http://schemas.microsoft.com/office/drawing/2014/main" id="{97AEB0E5-74D0-F268-C221-77F1ECFC4864}"/>
              </a:ext>
            </a:extLst>
          </p:cNvPr>
          <p:cNvPicPr>
            <a:picLocks noGrp="1" noChangeAspect="1"/>
          </p:cNvPicPr>
          <p:nvPr>
            <p:ph idx="1"/>
          </p:nvPr>
        </p:nvPicPr>
        <p:blipFill>
          <a:blip r:embed="rId2"/>
          <a:stretch>
            <a:fillRect/>
          </a:stretch>
        </p:blipFill>
        <p:spPr bwMode="auto">
          <a:xfrm>
            <a:off x="319606" y="1519101"/>
            <a:ext cx="5742454" cy="4221816"/>
          </a:xfrm>
          <a:prstGeom prst="rect">
            <a:avLst/>
          </a:prstGeom>
          <a:noFill/>
          <a:ln w="9525">
            <a:noFill/>
            <a:miter lim="800000"/>
            <a:headEnd/>
            <a:tailEnd/>
          </a:ln>
        </p:spPr>
      </p:pic>
      <p:pic>
        <p:nvPicPr>
          <p:cNvPr id="5" name="Picture 4" descr="A person with his hands out and a cartoon character&#10;&#10;AI-generated content may be incorrect.">
            <a:extLst>
              <a:ext uri="{FF2B5EF4-FFF2-40B4-BE49-F238E27FC236}">
                <a16:creationId xmlns:a16="http://schemas.microsoft.com/office/drawing/2014/main" id="{B7698935-24A3-F896-411E-07FA446ED594}"/>
              </a:ext>
            </a:extLst>
          </p:cNvPr>
          <p:cNvPicPr>
            <a:picLocks noChangeAspect="1"/>
          </p:cNvPicPr>
          <p:nvPr/>
        </p:nvPicPr>
        <p:blipFill>
          <a:blip r:embed="rId3"/>
          <a:stretch>
            <a:fillRect/>
          </a:stretch>
        </p:blipFill>
        <p:spPr>
          <a:xfrm>
            <a:off x="6172200" y="2811990"/>
            <a:ext cx="2729753" cy="1623984"/>
          </a:xfrm>
          <a:prstGeom prst="rect">
            <a:avLst/>
          </a:prstGeom>
        </p:spPr>
      </p:pic>
    </p:spTree>
    <p:extLst>
      <p:ext uri="{BB962C8B-B14F-4D97-AF65-F5344CB8AC3E}">
        <p14:creationId xmlns:p14="http://schemas.microsoft.com/office/powerpoint/2010/main" val="3917291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Online resources available</a:t>
            </a:r>
          </a:p>
        </p:txBody>
      </p:sp>
      <p:sp>
        <p:nvSpPr>
          <p:cNvPr id="3" name="Content Placeholder 2"/>
          <p:cNvSpPr>
            <a:spLocks noGrp="1"/>
          </p:cNvSpPr>
          <p:nvPr>
            <p:ph idx="1"/>
          </p:nvPr>
        </p:nvSpPr>
        <p:spPr/>
        <p:txBody>
          <a:bodyPr/>
          <a:lstStyle/>
          <a:p>
            <a:r>
              <a:rPr lang="en-US" dirty="0"/>
              <a:t>Free e-books for home reading:</a:t>
            </a:r>
          </a:p>
          <a:p>
            <a:r>
              <a:rPr lang="en-GB" b="0" i="0" u="sng" strike="noStrike" dirty="0">
                <a:solidFill>
                  <a:srgbClr val="0563C1"/>
                </a:solidFill>
                <a:effectLst/>
                <a:latin typeface="Calibri" panose="020F0502020204030204" pitchFamily="34" charset="0"/>
                <a:hlinkClick r:id="rId3"/>
              </a:rPr>
              <a:t>https://www.oxfordowl.co.uk/for-home/find-a-book/library-page/</a:t>
            </a:r>
            <a:r>
              <a:rPr lang="en-GB" b="0" i="0" dirty="0">
                <a:solidFill>
                  <a:srgbClr val="000000"/>
                </a:solidFill>
                <a:effectLst/>
                <a:latin typeface="Calibri" panose="020F0502020204030204" pitchFamily="34" charset="0"/>
              </a:rPr>
              <a:t>  </a:t>
            </a:r>
            <a:endParaRPr lang="en-US" sz="4800" dirty="0"/>
          </a:p>
          <a:p>
            <a:endParaRPr lang="en-US" dirty="0"/>
          </a:p>
        </p:txBody>
      </p:sp>
      <p:pic>
        <p:nvPicPr>
          <p:cNvPr id="5" name="Picture 4" descr="A screenshot of a book store&#10;&#10;Description automatically generated">
            <a:extLst>
              <a:ext uri="{FF2B5EF4-FFF2-40B4-BE49-F238E27FC236}">
                <a16:creationId xmlns:a16="http://schemas.microsoft.com/office/drawing/2014/main" id="{8E55C0E9-C470-4F2F-763C-DEC40A14F52A}"/>
              </a:ext>
            </a:extLst>
          </p:cNvPr>
          <p:cNvPicPr>
            <a:picLocks noChangeAspect="1"/>
          </p:cNvPicPr>
          <p:nvPr/>
        </p:nvPicPr>
        <p:blipFill>
          <a:blip r:embed="rId4"/>
          <a:stretch>
            <a:fillRect/>
          </a:stretch>
        </p:blipFill>
        <p:spPr>
          <a:xfrm>
            <a:off x="2588455" y="2995737"/>
            <a:ext cx="4358241" cy="3430217"/>
          </a:xfrm>
          <a:prstGeom prst="rect">
            <a:avLst/>
          </a:prstGeom>
        </p:spPr>
      </p:pic>
    </p:spTree>
    <p:extLst>
      <p:ext uri="{BB962C8B-B14F-4D97-AF65-F5344CB8AC3E}">
        <p14:creationId xmlns:p14="http://schemas.microsoft.com/office/powerpoint/2010/main" val="4048479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36" y="260649"/>
            <a:ext cx="8640951" cy="864096"/>
          </a:xfrm>
        </p:spPr>
        <p:txBody>
          <a:bodyPr/>
          <a:lstStyle/>
          <a:p>
            <a:r>
              <a:rPr lang="en-US" dirty="0"/>
              <a:t>Reading </a:t>
            </a:r>
            <a:r>
              <a:rPr lang="en-GB" dirty="0"/>
              <a:t>changes everything</a:t>
            </a:r>
            <a:endParaRPr lang="en-US" dirty="0"/>
          </a:p>
        </p:txBody>
      </p:sp>
      <p:sp>
        <p:nvSpPr>
          <p:cNvPr id="5" name="Content Placeholder 4"/>
          <p:cNvSpPr>
            <a:spLocks noGrp="1"/>
          </p:cNvSpPr>
          <p:nvPr>
            <p:ph idx="1"/>
          </p:nvPr>
        </p:nvSpPr>
        <p:spPr>
          <a:prstGeom prst="rect">
            <a:avLst/>
          </a:prstGeom>
        </p:spPr>
        <p:txBody>
          <a:bodyPr>
            <a:normAutofit/>
          </a:bodyPr>
          <a:lstStyle/>
          <a:p>
            <a:pPr marL="0" indent="0">
              <a:buNone/>
            </a:pPr>
            <a:r>
              <a:rPr lang="en-US" dirty="0">
                <a:solidFill>
                  <a:srgbClr val="5A5A5A"/>
                </a:solidFill>
              </a:rPr>
              <a:t>Teach a child to read and keep that child reading and we will change everything.</a:t>
            </a:r>
          </a:p>
          <a:p>
            <a:endParaRPr lang="en-US" dirty="0"/>
          </a:p>
          <a:p>
            <a:pPr marL="0" indent="0">
              <a:buNone/>
            </a:pPr>
            <a:r>
              <a:rPr lang="en-US" b="1" dirty="0"/>
              <a:t>And I mean everything.</a:t>
            </a:r>
          </a:p>
          <a:p>
            <a:endParaRPr lang="en-US" b="1" dirty="0">
              <a:solidFill>
                <a:schemeClr val="accent1"/>
              </a:solidFill>
            </a:endParaRPr>
          </a:p>
          <a:p>
            <a:pPr marL="0" indent="0" algn="r">
              <a:buNone/>
            </a:pPr>
            <a:r>
              <a:rPr lang="en-US" sz="1800" i="1" dirty="0"/>
              <a:t>Jeanette Winterson</a:t>
            </a:r>
            <a:endParaRPr lang="en-US" sz="1800" b="1" i="1" dirty="0">
              <a:solidFill>
                <a:schemeClr val="accent1"/>
              </a:solidFill>
            </a:endParaRPr>
          </a:p>
          <a:p>
            <a:endParaRPr lang="en-US" dirty="0"/>
          </a:p>
        </p:txBody>
      </p:sp>
    </p:spTree>
    <p:extLst>
      <p:ext uri="{BB962C8B-B14F-4D97-AF65-F5344CB8AC3E}">
        <p14:creationId xmlns:p14="http://schemas.microsoft.com/office/powerpoint/2010/main" val="2533750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Any questions?</a:t>
            </a:r>
          </a:p>
        </p:txBody>
      </p:sp>
      <p:pic>
        <p:nvPicPr>
          <p:cNvPr id="5" name="Picture 4" descr="Icon&#10;&#10;Description automatically generated">
            <a:extLst>
              <a:ext uri="{FF2B5EF4-FFF2-40B4-BE49-F238E27FC236}">
                <a16:creationId xmlns:a16="http://schemas.microsoft.com/office/drawing/2014/main" id="{972DBF38-5835-E687-B04E-4ADBC17339B1}"/>
              </a:ext>
            </a:extLst>
          </p:cNvPr>
          <p:cNvPicPr>
            <a:picLocks noChangeAspect="1"/>
          </p:cNvPicPr>
          <p:nvPr/>
        </p:nvPicPr>
        <p:blipFill>
          <a:blip r:embed="rId2"/>
          <a:stretch>
            <a:fillRect/>
          </a:stretch>
        </p:blipFill>
        <p:spPr>
          <a:xfrm>
            <a:off x="2230896" y="2153520"/>
            <a:ext cx="4682207" cy="3182568"/>
          </a:xfrm>
          <a:prstGeom prst="rect">
            <a:avLst/>
          </a:prstGeom>
        </p:spPr>
      </p:pic>
    </p:spTree>
    <p:extLst>
      <p:ext uri="{BB962C8B-B14F-4D97-AF65-F5344CB8AC3E}">
        <p14:creationId xmlns:p14="http://schemas.microsoft.com/office/powerpoint/2010/main" val="1295433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283900" y="4221088"/>
            <a:ext cx="4860099" cy="1181993"/>
          </a:xfrm>
        </p:spPr>
        <p:txBody>
          <a:bodyPr>
            <a:noAutofit/>
          </a:bodyPr>
          <a:lstStyle/>
          <a:p>
            <a:r>
              <a:rPr lang="en-US" sz="2800" dirty="0"/>
              <a:t>Parent Meeting </a:t>
            </a:r>
            <a:br>
              <a:rPr lang="en-US" sz="2800" dirty="0"/>
            </a:br>
            <a:r>
              <a:rPr lang="en-US" sz="2800" dirty="0"/>
              <a:t>Phonics Screening Check</a:t>
            </a:r>
          </a:p>
        </p:txBody>
      </p:sp>
    </p:spTree>
    <p:extLst>
      <p:ext uri="{BB962C8B-B14F-4D97-AF65-F5344CB8AC3E}">
        <p14:creationId xmlns:p14="http://schemas.microsoft.com/office/powerpoint/2010/main" val="1449078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FE631-AB4E-DE99-B03A-C4E7D286FDD9}"/>
              </a:ext>
            </a:extLst>
          </p:cNvPr>
          <p:cNvSpPr>
            <a:spLocks noGrp="1"/>
          </p:cNvSpPr>
          <p:nvPr>
            <p:ph type="title"/>
          </p:nvPr>
        </p:nvSpPr>
        <p:spPr/>
        <p:txBody>
          <a:bodyPr/>
          <a:lstStyle/>
          <a:p>
            <a:r>
              <a:rPr lang="en-US" dirty="0"/>
              <a:t>Is this session, we will discuss: </a:t>
            </a:r>
          </a:p>
        </p:txBody>
      </p:sp>
      <p:sp>
        <p:nvSpPr>
          <p:cNvPr id="3" name="Content Placeholder 2">
            <a:extLst>
              <a:ext uri="{FF2B5EF4-FFF2-40B4-BE49-F238E27FC236}">
                <a16:creationId xmlns:a16="http://schemas.microsoft.com/office/drawing/2014/main" id="{6CF81D57-997B-360F-5BFE-79739E5808BF}"/>
              </a:ext>
            </a:extLst>
          </p:cNvPr>
          <p:cNvSpPr>
            <a:spLocks noGrp="1"/>
          </p:cNvSpPr>
          <p:nvPr>
            <p:ph idx="1"/>
          </p:nvPr>
        </p:nvSpPr>
        <p:spPr/>
        <p:txBody>
          <a:bodyPr/>
          <a:lstStyle/>
          <a:p>
            <a:pPr marL="457200" indent="-457200">
              <a:buFont typeface="Arial" panose="020B0604020202020204" pitchFamily="34" charset="0"/>
              <a:buChar char="•"/>
            </a:pPr>
            <a:r>
              <a:rPr lang="en-US" dirty="0"/>
              <a:t>Phonics</a:t>
            </a:r>
          </a:p>
          <a:p>
            <a:endParaRPr lang="en-US" dirty="0"/>
          </a:p>
          <a:p>
            <a:pPr marL="457200" indent="-457200">
              <a:buFont typeface="Arial" panose="020B0604020202020204" pitchFamily="34" charset="0"/>
              <a:buChar char="•"/>
            </a:pPr>
            <a:r>
              <a:rPr lang="en-US" dirty="0"/>
              <a:t>The Phonics Screening Check</a:t>
            </a:r>
          </a:p>
          <a:p>
            <a:r>
              <a:rPr lang="en-US" dirty="0"/>
              <a:t> </a:t>
            </a:r>
          </a:p>
          <a:p>
            <a:pPr marL="457200" indent="-457200">
              <a:buFont typeface="Arial" panose="020B0604020202020204" pitchFamily="34" charset="0"/>
              <a:buChar char="•"/>
            </a:pPr>
            <a:r>
              <a:rPr lang="en-US" dirty="0"/>
              <a:t>How we teach children to read words</a:t>
            </a:r>
          </a:p>
          <a:p>
            <a:endParaRPr lang="en-US" dirty="0"/>
          </a:p>
          <a:p>
            <a:pPr marL="457200" indent="-457200">
              <a:buFont typeface="Arial" panose="020B0604020202020204" pitchFamily="34" charset="0"/>
              <a:buChar char="•"/>
            </a:pPr>
            <a:r>
              <a:rPr lang="en-US" dirty="0"/>
              <a:t>How you can support your children at home</a:t>
            </a:r>
          </a:p>
        </p:txBody>
      </p:sp>
    </p:spTree>
    <p:extLst>
      <p:ext uri="{BB962C8B-B14F-4D97-AF65-F5344CB8AC3E}">
        <p14:creationId xmlns:p14="http://schemas.microsoft.com/office/powerpoint/2010/main" val="4161656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36" y="260649"/>
            <a:ext cx="8640951" cy="864096"/>
          </a:xfrm>
        </p:spPr>
        <p:txBody>
          <a:bodyPr/>
          <a:lstStyle/>
          <a:p>
            <a:r>
              <a:rPr lang="en-US" dirty="0"/>
              <a:t>Reading </a:t>
            </a:r>
            <a:r>
              <a:rPr lang="en-GB" dirty="0"/>
              <a:t>changes everything</a:t>
            </a:r>
            <a:endParaRPr lang="en-US" dirty="0"/>
          </a:p>
        </p:txBody>
      </p:sp>
      <p:sp>
        <p:nvSpPr>
          <p:cNvPr id="5" name="Content Placeholder 4"/>
          <p:cNvSpPr>
            <a:spLocks noGrp="1"/>
          </p:cNvSpPr>
          <p:nvPr>
            <p:ph idx="1"/>
          </p:nvPr>
        </p:nvSpPr>
        <p:spPr>
          <a:prstGeom prst="rect">
            <a:avLst/>
          </a:prstGeom>
        </p:spPr>
        <p:txBody>
          <a:bodyPr>
            <a:normAutofit/>
          </a:bodyPr>
          <a:lstStyle/>
          <a:p>
            <a:pPr marL="0" indent="0">
              <a:buNone/>
            </a:pPr>
            <a:r>
              <a:rPr lang="en-US" dirty="0">
                <a:solidFill>
                  <a:srgbClr val="5A5A5A"/>
                </a:solidFill>
              </a:rPr>
              <a:t>Teach a child to read and keep that child reading and we will change everything.</a:t>
            </a:r>
          </a:p>
          <a:p>
            <a:endParaRPr lang="en-US" dirty="0"/>
          </a:p>
          <a:p>
            <a:pPr marL="0" indent="0">
              <a:buNone/>
            </a:pPr>
            <a:r>
              <a:rPr lang="en-US" b="1" dirty="0"/>
              <a:t>And I mean everything.</a:t>
            </a:r>
          </a:p>
          <a:p>
            <a:endParaRPr lang="en-US" b="1" dirty="0">
              <a:solidFill>
                <a:schemeClr val="accent1"/>
              </a:solidFill>
            </a:endParaRPr>
          </a:p>
          <a:p>
            <a:pPr marL="0" indent="0" algn="r">
              <a:buNone/>
            </a:pPr>
            <a:r>
              <a:rPr lang="en-US" sz="1800" i="1" dirty="0"/>
              <a:t>Jeanette Winterson</a:t>
            </a:r>
            <a:endParaRPr lang="en-US" sz="1800" b="1" i="1" dirty="0">
              <a:solidFill>
                <a:schemeClr val="accent1"/>
              </a:solidFill>
            </a:endParaRPr>
          </a:p>
          <a:p>
            <a:endParaRPr lang="en-US" dirty="0"/>
          </a:p>
        </p:txBody>
      </p:sp>
      <p:sp>
        <p:nvSpPr>
          <p:cNvPr id="4" name="TextBox 3">
            <a:extLst>
              <a:ext uri="{FF2B5EF4-FFF2-40B4-BE49-F238E27FC236}">
                <a16:creationId xmlns:a16="http://schemas.microsoft.com/office/drawing/2014/main" id="{205FF5EF-B7E6-CBB0-D5D2-074BC1144CAB}"/>
              </a:ext>
            </a:extLst>
          </p:cNvPr>
          <p:cNvSpPr txBox="1"/>
          <p:nvPr/>
        </p:nvSpPr>
        <p:spPr>
          <a:xfrm>
            <a:off x="136621" y="5380886"/>
            <a:ext cx="8101109" cy="1754326"/>
          </a:xfrm>
          <a:prstGeom prst="rect">
            <a:avLst/>
          </a:prstGeom>
          <a:noFill/>
        </p:spPr>
        <p:txBody>
          <a:bodyPr wrap="square" lIns="91440" tIns="45720" rIns="91440" bIns="45720" anchor="t">
            <a:spAutoFit/>
          </a:bodyPr>
          <a:lstStyle/>
          <a:p>
            <a:r>
              <a:rPr lang="en-GB" sz="1800" b="0" i="0" strike="noStrike" dirty="0">
                <a:solidFill>
                  <a:srgbClr val="000000"/>
                </a:solidFill>
                <a:effectLst/>
                <a:ea typeface="+mn-lt"/>
                <a:cs typeface="+mn-lt"/>
                <a:hlinkClick r:id="rId3"/>
              </a:rPr>
              <a:t>https://</a:t>
            </a:r>
            <a:r>
              <a:rPr lang="en-GB" dirty="0">
                <a:solidFill>
                  <a:srgbClr val="000000"/>
                </a:solidFill>
                <a:ea typeface="+mn-lt"/>
                <a:cs typeface="+mn-lt"/>
                <a:hlinkClick r:id="rId3"/>
              </a:rPr>
              <a:t>youtu</a:t>
            </a:r>
            <a:r>
              <a:rPr lang="en-GB" sz="1800" b="0" i="0" strike="noStrike" dirty="0">
                <a:solidFill>
                  <a:srgbClr val="000000"/>
                </a:solidFill>
                <a:effectLst/>
                <a:ea typeface="+mn-lt"/>
                <a:cs typeface="+mn-lt"/>
                <a:hlinkClick r:id="rId3"/>
              </a:rPr>
              <a:t>.</a:t>
            </a:r>
            <a:r>
              <a:rPr lang="en-GB" dirty="0">
                <a:solidFill>
                  <a:srgbClr val="000000"/>
                </a:solidFill>
                <a:ea typeface="+mn-lt"/>
                <a:cs typeface="+mn-lt"/>
                <a:hlinkClick r:id="rId3"/>
              </a:rPr>
              <a:t>be</a:t>
            </a:r>
            <a:r>
              <a:rPr lang="en-GB" sz="1800" b="0" i="0" strike="noStrike" dirty="0">
                <a:solidFill>
                  <a:srgbClr val="000000"/>
                </a:solidFill>
                <a:effectLst/>
                <a:ea typeface="+mn-lt"/>
                <a:cs typeface="+mn-lt"/>
                <a:hlinkClick r:id="rId3"/>
              </a:rPr>
              <a:t>/</a:t>
            </a:r>
            <a:r>
              <a:rPr lang="en-GB" dirty="0">
                <a:solidFill>
                  <a:srgbClr val="000000"/>
                </a:solidFill>
                <a:ea typeface="+mn-lt"/>
                <a:cs typeface="+mn-lt"/>
                <a:hlinkClick r:id="rId3"/>
              </a:rPr>
              <a:t>p_6Jb0-3qz8</a:t>
            </a:r>
            <a:endParaRPr lang="en-US">
              <a:solidFill>
                <a:srgbClr val="2D2D2D"/>
              </a:solidFill>
              <a:ea typeface="+mn-lt"/>
              <a:cs typeface="+mn-lt"/>
            </a:endParaRPr>
          </a:p>
          <a:p>
            <a:endParaRPr lang="en-GB" dirty="0">
              <a:solidFill>
                <a:srgbClr val="000000"/>
              </a:solidFill>
              <a:ea typeface="+mn-lt"/>
              <a:cs typeface="+mn-lt"/>
            </a:endParaRPr>
          </a:p>
          <a:p>
            <a:r>
              <a:rPr lang="en-GB" dirty="0">
                <a:solidFill>
                  <a:srgbClr val="000000"/>
                </a:solidFill>
                <a:ea typeface="+mn-lt"/>
                <a:cs typeface="+mn-lt"/>
                <a:hlinkClick r:id="rId4">
                  <a:extLst>
                    <a:ext uri="{A12FA001-AC4F-418D-AE19-62706E023703}">
                      <ahyp:hlinkClr xmlns:ahyp="http://schemas.microsoft.com/office/drawing/2018/hyperlinkcolor" val="tx"/>
                    </a:ext>
                  </a:extLst>
                </a:hlinkClick>
              </a:rPr>
              <a:t>https://youtu.be/MbWIujM1WGM</a:t>
            </a:r>
            <a:endParaRPr lang="en-GB">
              <a:solidFill>
                <a:srgbClr val="2D2D2D"/>
              </a:solidFill>
              <a:ea typeface="+mn-lt"/>
              <a:cs typeface="+mn-lt"/>
            </a:endParaRPr>
          </a:p>
          <a:p>
            <a:endParaRPr lang="en-GB" dirty="0">
              <a:solidFill>
                <a:srgbClr val="000000"/>
              </a:solidFill>
              <a:cs typeface="Arial"/>
            </a:endParaRPr>
          </a:p>
          <a:p>
            <a:endParaRPr lang="en-GB" dirty="0">
              <a:solidFill>
                <a:srgbClr val="000000"/>
              </a:solidFill>
              <a:cs typeface="Arial"/>
            </a:endParaRPr>
          </a:p>
          <a:p>
            <a:endParaRPr lang="en-GB" dirty="0">
              <a:solidFill>
                <a:srgbClr val="000000"/>
              </a:solidFill>
              <a:cs typeface="Arial"/>
            </a:endParaRPr>
          </a:p>
        </p:txBody>
      </p:sp>
    </p:spTree>
    <p:extLst>
      <p:ext uri="{BB962C8B-B14F-4D97-AF65-F5344CB8AC3E}">
        <p14:creationId xmlns:p14="http://schemas.microsoft.com/office/powerpoint/2010/main" val="4282882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D1930-DA65-1D4E-8A1A-8B2F9CEA7FD8}"/>
              </a:ext>
            </a:extLst>
          </p:cNvPr>
          <p:cNvSpPr>
            <a:spLocks noGrp="1"/>
          </p:cNvSpPr>
          <p:nvPr>
            <p:ph type="title"/>
          </p:nvPr>
        </p:nvSpPr>
        <p:spPr/>
        <p:txBody>
          <a:bodyPr/>
          <a:lstStyle/>
          <a:p>
            <a:r>
              <a:rPr lang="en-US" dirty="0"/>
              <a:t>What is the Phonics Screening Check?</a:t>
            </a:r>
          </a:p>
        </p:txBody>
      </p:sp>
      <p:sp>
        <p:nvSpPr>
          <p:cNvPr id="3" name="Content Placeholder 2">
            <a:extLst>
              <a:ext uri="{FF2B5EF4-FFF2-40B4-BE49-F238E27FC236}">
                <a16:creationId xmlns:a16="http://schemas.microsoft.com/office/drawing/2014/main" id="{F6285F38-98DE-4746-A2A4-771CDD0D9776}"/>
              </a:ext>
            </a:extLst>
          </p:cNvPr>
          <p:cNvSpPr>
            <a:spLocks noGrp="1"/>
          </p:cNvSpPr>
          <p:nvPr>
            <p:ph idx="1"/>
          </p:nvPr>
        </p:nvSpPr>
        <p:spPr>
          <a:xfrm>
            <a:off x="323527" y="1385394"/>
            <a:ext cx="5404919" cy="5040560"/>
          </a:xfrm>
        </p:spPr>
        <p:txBody>
          <a:bodyPr/>
          <a:lstStyle/>
          <a:p>
            <a:pPr marL="457200" indent="-457200">
              <a:buFont typeface="Arial" panose="020B0604020202020204" pitchFamily="34" charset="0"/>
              <a:buChar char="•"/>
            </a:pPr>
            <a:r>
              <a:rPr lang="en-US" dirty="0"/>
              <a:t>A word-reading test at the end of Year 1.</a:t>
            </a:r>
          </a:p>
          <a:p>
            <a:endParaRPr lang="en-US" dirty="0"/>
          </a:p>
          <a:p>
            <a:pPr marL="457200" indent="-457200">
              <a:buFont typeface="Arial" panose="020B0604020202020204" pitchFamily="34" charset="0"/>
              <a:buChar char="•"/>
            </a:pPr>
            <a:r>
              <a:rPr lang="en-US" dirty="0"/>
              <a:t>Children read 40 words.</a:t>
            </a:r>
          </a:p>
          <a:p>
            <a:endParaRPr lang="en-US" dirty="0"/>
          </a:p>
          <a:p>
            <a:endParaRPr lang="en-US" dirty="0"/>
          </a:p>
          <a:p>
            <a:r>
              <a:rPr lang="en-US" dirty="0"/>
              <a:t>W/C Monday 8</a:t>
            </a:r>
            <a:r>
              <a:rPr lang="en-US" baseline="30000" dirty="0"/>
              <a:t>th</a:t>
            </a:r>
            <a:r>
              <a:rPr lang="en-US" dirty="0"/>
              <a:t> June 2026</a:t>
            </a:r>
            <a:endParaRPr lang="en-US" dirty="0">
              <a:cs typeface="Arial"/>
            </a:endParaRPr>
          </a:p>
        </p:txBody>
      </p:sp>
      <p:sp>
        <p:nvSpPr>
          <p:cNvPr id="5" name="TextBox 4">
            <a:extLst>
              <a:ext uri="{FF2B5EF4-FFF2-40B4-BE49-F238E27FC236}">
                <a16:creationId xmlns:a16="http://schemas.microsoft.com/office/drawing/2014/main" id="{EE70A4AE-BD1F-D895-A19B-7486E37935E9}"/>
              </a:ext>
            </a:extLst>
          </p:cNvPr>
          <p:cNvSpPr txBox="1"/>
          <p:nvPr/>
        </p:nvSpPr>
        <p:spPr>
          <a:xfrm>
            <a:off x="132311" y="6228019"/>
            <a:ext cx="7323281" cy="369332"/>
          </a:xfrm>
          <a:prstGeom prst="rect">
            <a:avLst/>
          </a:prstGeom>
          <a:noFill/>
        </p:spPr>
        <p:txBody>
          <a:bodyPr wrap="square" lIns="91440" tIns="45720" rIns="91440" bIns="45720" anchor="t">
            <a:spAutoFit/>
          </a:bodyPr>
          <a:lstStyle/>
          <a:p>
            <a:r>
              <a:rPr lang="en-GB" dirty="0">
                <a:solidFill>
                  <a:srgbClr val="0563C1"/>
                </a:solidFill>
                <a:ea typeface="+mn-lt"/>
                <a:cs typeface="+mn-lt"/>
                <a:hlinkClick r:id="rId3"/>
              </a:rPr>
              <a:t>http://schools.ruthmiskin.com/training/view/60XCj1Iw/MvkG9WVr</a:t>
            </a:r>
            <a:r>
              <a:rPr lang="en-GB" dirty="0">
                <a:solidFill>
                  <a:srgbClr val="0563C1"/>
                </a:solidFill>
                <a:ea typeface="+mn-lt"/>
                <a:cs typeface="+mn-lt"/>
              </a:rPr>
              <a:t> </a:t>
            </a:r>
            <a:endParaRPr lang="en-US"/>
          </a:p>
        </p:txBody>
      </p:sp>
      <p:pic>
        <p:nvPicPr>
          <p:cNvPr id="2050" name="Picture 2" descr="Phonics Screening Check - PhonicsBloom.com">
            <a:extLst>
              <a:ext uri="{FF2B5EF4-FFF2-40B4-BE49-F238E27FC236}">
                <a16:creationId xmlns:a16="http://schemas.microsoft.com/office/drawing/2014/main" id="{3BC0679B-43FC-F43A-0B39-5D96B0C466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8447" y="1385394"/>
            <a:ext cx="3092025" cy="4375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29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Picture 1" descr="Complex_Speed_Sounds_Chart.pdf"/>
          <p:cNvPicPr>
            <a:picLocks noChangeAspect="1"/>
          </p:cNvPicPr>
          <p:nvPr/>
        </p:nvPicPr>
        <p:blipFill rotWithShape="1">
          <a:blip r:embed="rId3" cstate="screen">
            <a:extLst>
              <a:ext uri="{28A0092B-C50C-407E-A947-70E740481C1C}">
                <a14:useLocalDpi xmlns:a14="http://schemas.microsoft.com/office/drawing/2010/main"/>
              </a:ext>
            </a:extLst>
          </a:blip>
          <a:srcRect l="4075" t="7912" r="8731" b="12963"/>
          <a:stretch/>
        </p:blipFill>
        <p:spPr>
          <a:xfrm>
            <a:off x="2555630" y="1256818"/>
            <a:ext cx="4320626" cy="5548345"/>
          </a:xfrm>
          <a:prstGeom prst="rect">
            <a:avLst/>
          </a:prstGeom>
        </p:spPr>
      </p:pic>
      <p:sp>
        <p:nvSpPr>
          <p:cNvPr id="48130" name="Title 1"/>
          <p:cNvSpPr>
            <a:spLocks noGrp="1"/>
          </p:cNvSpPr>
          <p:nvPr>
            <p:ph type="title"/>
          </p:nvPr>
        </p:nvSpPr>
        <p:spPr>
          <a:xfrm>
            <a:off x="323528" y="260649"/>
            <a:ext cx="8187426" cy="864096"/>
          </a:xfrm>
        </p:spPr>
        <p:txBody>
          <a:bodyPr/>
          <a:lstStyle/>
          <a:p>
            <a:pPr eaLnBrk="1" hangingPunct="1">
              <a:defRPr/>
            </a:pPr>
            <a:r>
              <a:rPr lang="en-GB" dirty="0">
                <a:solidFill>
                  <a:schemeClr val="accent5"/>
                </a:solidFill>
              </a:rPr>
              <a:t>How do we teach Phonics: Speed Sounds</a:t>
            </a:r>
          </a:p>
        </p:txBody>
      </p:sp>
    </p:spTree>
    <p:extLst>
      <p:ext uri="{BB962C8B-B14F-4D97-AF65-F5344CB8AC3E}">
        <p14:creationId xmlns:p14="http://schemas.microsoft.com/office/powerpoint/2010/main" val="137082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1469F-21DD-8648-90F1-2E26C8476686}"/>
              </a:ext>
            </a:extLst>
          </p:cNvPr>
          <p:cNvSpPr>
            <a:spLocks noGrp="1"/>
          </p:cNvSpPr>
          <p:nvPr>
            <p:ph type="title"/>
          </p:nvPr>
        </p:nvSpPr>
        <p:spPr>
          <a:xfrm>
            <a:off x="309460" y="345056"/>
            <a:ext cx="8205617" cy="864096"/>
          </a:xfrm>
        </p:spPr>
        <p:txBody>
          <a:bodyPr/>
          <a:lstStyle/>
          <a:p>
            <a:r>
              <a:rPr lang="en-US" dirty="0"/>
              <a:t>How do we teach Phonics: </a:t>
            </a:r>
            <a:br>
              <a:rPr lang="en-US" dirty="0"/>
            </a:br>
            <a:r>
              <a:rPr lang="en-US" dirty="0"/>
              <a:t>‘Special Friends’, ‘Fred Talk’</a:t>
            </a:r>
          </a:p>
        </p:txBody>
      </p:sp>
      <p:pic>
        <p:nvPicPr>
          <p:cNvPr id="5" name="Picture 4">
            <a:extLst>
              <a:ext uri="{FF2B5EF4-FFF2-40B4-BE49-F238E27FC236}">
                <a16:creationId xmlns:a16="http://schemas.microsoft.com/office/drawing/2014/main" id="{1D978140-5EAA-1D40-BB07-5D4020AE8597}"/>
              </a:ext>
            </a:extLst>
          </p:cNvPr>
          <p:cNvPicPr>
            <a:picLocks noChangeAspect="1"/>
          </p:cNvPicPr>
          <p:nvPr/>
        </p:nvPicPr>
        <p:blipFill>
          <a:blip r:embed="rId3"/>
          <a:srcRect/>
          <a:stretch/>
        </p:blipFill>
        <p:spPr>
          <a:xfrm>
            <a:off x="876009" y="1828800"/>
            <a:ext cx="7391980" cy="3552735"/>
          </a:xfrm>
          <a:prstGeom prst="rect">
            <a:avLst/>
          </a:prstGeom>
          <a:noFill/>
          <a:ln>
            <a:solidFill>
              <a:schemeClr val="tx1"/>
            </a:solidFill>
          </a:ln>
        </p:spPr>
      </p:pic>
    </p:spTree>
    <p:extLst>
      <p:ext uri="{BB962C8B-B14F-4D97-AF65-F5344CB8AC3E}">
        <p14:creationId xmlns:p14="http://schemas.microsoft.com/office/powerpoint/2010/main" val="906368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D0C9C-3D1A-1B43-89FB-E992F887612A}"/>
              </a:ext>
            </a:extLst>
          </p:cNvPr>
          <p:cNvSpPr>
            <a:spLocks noGrp="1"/>
          </p:cNvSpPr>
          <p:nvPr>
            <p:ph type="title"/>
          </p:nvPr>
        </p:nvSpPr>
        <p:spPr>
          <a:xfrm>
            <a:off x="323529" y="313688"/>
            <a:ext cx="6006934" cy="864096"/>
          </a:xfrm>
        </p:spPr>
        <p:txBody>
          <a:bodyPr/>
          <a:lstStyle/>
          <a:p>
            <a:r>
              <a:rPr lang="en-US" dirty="0"/>
              <a:t>How do we teach Phonics: Nonsense words</a:t>
            </a:r>
          </a:p>
        </p:txBody>
      </p:sp>
      <p:pic>
        <p:nvPicPr>
          <p:cNvPr id="5" name="Picture 4">
            <a:extLst>
              <a:ext uri="{FF2B5EF4-FFF2-40B4-BE49-F238E27FC236}">
                <a16:creationId xmlns:a16="http://schemas.microsoft.com/office/drawing/2014/main" id="{43F3701B-E3AE-3643-B41D-8D2F98D69E8C}"/>
              </a:ext>
            </a:extLst>
          </p:cNvPr>
          <p:cNvPicPr>
            <a:picLocks noChangeAspect="1"/>
          </p:cNvPicPr>
          <p:nvPr/>
        </p:nvPicPr>
        <p:blipFill>
          <a:blip r:embed="rId3"/>
          <a:stretch>
            <a:fillRect/>
          </a:stretch>
        </p:blipFill>
        <p:spPr>
          <a:xfrm>
            <a:off x="469832" y="1731717"/>
            <a:ext cx="3878316" cy="1518095"/>
          </a:xfrm>
          <a:prstGeom prst="rect">
            <a:avLst/>
          </a:prstGeom>
          <a:ln>
            <a:solidFill>
              <a:schemeClr val="tx1"/>
            </a:solidFill>
          </a:ln>
        </p:spPr>
      </p:pic>
      <p:pic>
        <p:nvPicPr>
          <p:cNvPr id="7" name="Picture 6">
            <a:extLst>
              <a:ext uri="{FF2B5EF4-FFF2-40B4-BE49-F238E27FC236}">
                <a16:creationId xmlns:a16="http://schemas.microsoft.com/office/drawing/2014/main" id="{4B83FF7B-A559-5041-BADD-DDD84C8E16CE}"/>
              </a:ext>
            </a:extLst>
          </p:cNvPr>
          <p:cNvPicPr>
            <a:picLocks noChangeAspect="1"/>
          </p:cNvPicPr>
          <p:nvPr/>
        </p:nvPicPr>
        <p:blipFill>
          <a:blip r:embed="rId4"/>
          <a:stretch>
            <a:fillRect/>
          </a:stretch>
        </p:blipFill>
        <p:spPr>
          <a:xfrm>
            <a:off x="469832" y="3493582"/>
            <a:ext cx="3878317" cy="1518095"/>
          </a:xfrm>
          <a:prstGeom prst="rect">
            <a:avLst/>
          </a:prstGeom>
          <a:ln>
            <a:solidFill>
              <a:schemeClr val="tx1"/>
            </a:solidFill>
          </a:ln>
        </p:spPr>
      </p:pic>
      <p:pic>
        <p:nvPicPr>
          <p:cNvPr id="9" name="Picture 8">
            <a:extLst>
              <a:ext uri="{FF2B5EF4-FFF2-40B4-BE49-F238E27FC236}">
                <a16:creationId xmlns:a16="http://schemas.microsoft.com/office/drawing/2014/main" id="{2E363FE7-69DB-F341-B5ED-51227FAD8BBE}"/>
              </a:ext>
            </a:extLst>
          </p:cNvPr>
          <p:cNvPicPr>
            <a:picLocks noChangeAspect="1"/>
          </p:cNvPicPr>
          <p:nvPr/>
        </p:nvPicPr>
        <p:blipFill>
          <a:blip r:embed="rId5"/>
          <a:stretch>
            <a:fillRect/>
          </a:stretch>
        </p:blipFill>
        <p:spPr>
          <a:xfrm>
            <a:off x="4795852" y="1731717"/>
            <a:ext cx="3878316" cy="1518095"/>
          </a:xfrm>
          <a:prstGeom prst="rect">
            <a:avLst/>
          </a:prstGeom>
          <a:ln>
            <a:solidFill>
              <a:schemeClr val="tx1"/>
            </a:solidFill>
          </a:ln>
        </p:spPr>
      </p:pic>
      <p:pic>
        <p:nvPicPr>
          <p:cNvPr id="11" name="Picture 10">
            <a:extLst>
              <a:ext uri="{FF2B5EF4-FFF2-40B4-BE49-F238E27FC236}">
                <a16:creationId xmlns:a16="http://schemas.microsoft.com/office/drawing/2014/main" id="{5FBAF87B-3D93-8545-A864-2482BDC970C1}"/>
              </a:ext>
            </a:extLst>
          </p:cNvPr>
          <p:cNvPicPr>
            <a:picLocks noChangeAspect="1"/>
          </p:cNvPicPr>
          <p:nvPr/>
        </p:nvPicPr>
        <p:blipFill rotWithShape="1">
          <a:blip r:embed="rId6"/>
          <a:srcRect t="5377"/>
          <a:stretch/>
        </p:blipFill>
        <p:spPr>
          <a:xfrm>
            <a:off x="4792523" y="3493582"/>
            <a:ext cx="3881645" cy="1518095"/>
          </a:xfrm>
          <a:prstGeom prst="rect">
            <a:avLst/>
          </a:prstGeom>
          <a:ln>
            <a:solidFill>
              <a:schemeClr val="tx1"/>
            </a:solidFill>
          </a:ln>
        </p:spPr>
      </p:pic>
    </p:spTree>
    <p:extLst>
      <p:ext uri="{BB962C8B-B14F-4D97-AF65-F5344CB8AC3E}">
        <p14:creationId xmlns:p14="http://schemas.microsoft.com/office/powerpoint/2010/main" val="3075336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BF1B9-23AD-D3A3-BA60-5BE68FA59412}"/>
              </a:ext>
            </a:extLst>
          </p:cNvPr>
          <p:cNvSpPr>
            <a:spLocks noGrp="1"/>
          </p:cNvSpPr>
          <p:nvPr>
            <p:ph type="title"/>
          </p:nvPr>
        </p:nvSpPr>
        <p:spPr/>
        <p:txBody>
          <a:bodyPr/>
          <a:lstStyle/>
          <a:p>
            <a:r>
              <a:rPr lang="en-US" dirty="0"/>
              <a:t>Practice at home</a:t>
            </a:r>
          </a:p>
        </p:txBody>
      </p:sp>
      <p:pic>
        <p:nvPicPr>
          <p:cNvPr id="4" name="Picture 3" descr="Icon&#10;&#10;Description automatically generated">
            <a:extLst>
              <a:ext uri="{FF2B5EF4-FFF2-40B4-BE49-F238E27FC236}">
                <a16:creationId xmlns:a16="http://schemas.microsoft.com/office/drawing/2014/main" id="{75FD9A27-766C-39CD-1B93-051DFA5A96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299988">
            <a:off x="2473534" y="1586513"/>
            <a:ext cx="548431" cy="876714"/>
          </a:xfrm>
          <a:prstGeom prst="rect">
            <a:avLst/>
          </a:prstGeom>
          <a:ln>
            <a:solidFill>
              <a:schemeClr val="tx1"/>
            </a:solidFill>
          </a:ln>
        </p:spPr>
      </p:pic>
      <p:pic>
        <p:nvPicPr>
          <p:cNvPr id="5" name="Picture 4" descr="Icon&#10;&#10;Description automatically generated">
            <a:extLst>
              <a:ext uri="{FF2B5EF4-FFF2-40B4-BE49-F238E27FC236}">
                <a16:creationId xmlns:a16="http://schemas.microsoft.com/office/drawing/2014/main" id="{C4F05C47-92F5-C6C4-4787-40794FA58E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781248">
            <a:off x="1924203" y="1438041"/>
            <a:ext cx="614341" cy="876714"/>
          </a:xfrm>
          <a:prstGeom prst="rect">
            <a:avLst/>
          </a:prstGeom>
          <a:ln>
            <a:solidFill>
              <a:schemeClr val="tx1"/>
            </a:solidFill>
          </a:ln>
        </p:spPr>
      </p:pic>
      <p:pic>
        <p:nvPicPr>
          <p:cNvPr id="6" name="Picture 5" descr="Icon&#10;&#10;Description automatically generated">
            <a:extLst>
              <a:ext uri="{FF2B5EF4-FFF2-40B4-BE49-F238E27FC236}">
                <a16:creationId xmlns:a16="http://schemas.microsoft.com/office/drawing/2014/main" id="{EE9384B1-7A64-F60E-C16E-1DAF86F914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30880" y="1375198"/>
            <a:ext cx="579003" cy="876714"/>
          </a:xfrm>
          <a:prstGeom prst="rect">
            <a:avLst/>
          </a:prstGeom>
          <a:ln>
            <a:solidFill>
              <a:schemeClr val="tx1"/>
            </a:solidFill>
          </a:ln>
        </p:spPr>
      </p:pic>
      <p:pic>
        <p:nvPicPr>
          <p:cNvPr id="7" name="Picture 6" descr="Icon&#10;&#10;Description automatically generated with medium confidence">
            <a:extLst>
              <a:ext uri="{FF2B5EF4-FFF2-40B4-BE49-F238E27FC236}">
                <a16:creationId xmlns:a16="http://schemas.microsoft.com/office/drawing/2014/main" id="{39CF1E34-2C16-90C2-5408-0E089031E21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884076">
            <a:off x="922123" y="1429040"/>
            <a:ext cx="565627" cy="876714"/>
          </a:xfrm>
          <a:prstGeom prst="rect">
            <a:avLst/>
          </a:prstGeom>
          <a:ln>
            <a:solidFill>
              <a:schemeClr val="tx1"/>
            </a:solidFill>
          </a:ln>
        </p:spPr>
      </p:pic>
      <p:pic>
        <p:nvPicPr>
          <p:cNvPr id="8" name="Picture 7" descr="Icon&#10;&#10;Description automatically generated">
            <a:extLst>
              <a:ext uri="{FF2B5EF4-FFF2-40B4-BE49-F238E27FC236}">
                <a16:creationId xmlns:a16="http://schemas.microsoft.com/office/drawing/2014/main" id="{9855C131-B1F1-B62F-9406-DD5D758447C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380984">
            <a:off x="457612" y="1573564"/>
            <a:ext cx="582506" cy="876713"/>
          </a:xfrm>
          <a:prstGeom prst="rect">
            <a:avLst/>
          </a:prstGeom>
          <a:ln>
            <a:solidFill>
              <a:schemeClr val="tx1"/>
            </a:solidFill>
          </a:ln>
        </p:spPr>
      </p:pic>
      <p:sp>
        <p:nvSpPr>
          <p:cNvPr id="13" name="Rectangle 12">
            <a:extLst>
              <a:ext uri="{FF2B5EF4-FFF2-40B4-BE49-F238E27FC236}">
                <a16:creationId xmlns:a16="http://schemas.microsoft.com/office/drawing/2014/main" id="{9342ACDE-04E3-376F-BB92-F9ACC2280435}"/>
              </a:ext>
            </a:extLst>
          </p:cNvPr>
          <p:cNvSpPr/>
          <p:nvPr/>
        </p:nvSpPr>
        <p:spPr>
          <a:xfrm>
            <a:off x="1849508" y="2630927"/>
            <a:ext cx="718512" cy="162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Read Write Inc. Phonics Book Bag Books: Green Set 1 Storybooks Pack of 100:  Amazon.co.uk: Bradbury, Adrian, Hawes, Alison, McFarlane, Karra, Miskin,  Ruth: 9780198419976: Books">
            <a:extLst>
              <a:ext uri="{FF2B5EF4-FFF2-40B4-BE49-F238E27FC236}">
                <a16:creationId xmlns:a16="http://schemas.microsoft.com/office/drawing/2014/main" id="{7BECA4DA-A48F-A583-B1A9-0B58F2557B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5547" y="2037031"/>
            <a:ext cx="4000869" cy="278393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card game with a frog and words&#10;&#10;Description automatically generated">
            <a:extLst>
              <a:ext uri="{FF2B5EF4-FFF2-40B4-BE49-F238E27FC236}">
                <a16:creationId xmlns:a16="http://schemas.microsoft.com/office/drawing/2014/main" id="{81FF111C-EEFD-0B97-7A52-D8BBB82AD404}"/>
              </a:ext>
            </a:extLst>
          </p:cNvPr>
          <p:cNvPicPr>
            <a:picLocks noChangeAspect="1"/>
          </p:cNvPicPr>
          <p:nvPr/>
        </p:nvPicPr>
        <p:blipFill>
          <a:blip r:embed="rId9"/>
          <a:stretch>
            <a:fillRect/>
          </a:stretch>
        </p:blipFill>
        <p:spPr>
          <a:xfrm>
            <a:off x="676927" y="3011946"/>
            <a:ext cx="2854817" cy="3585405"/>
          </a:xfrm>
          <a:prstGeom prst="rect">
            <a:avLst/>
          </a:prstGeom>
        </p:spPr>
      </p:pic>
    </p:spTree>
    <p:extLst>
      <p:ext uri="{BB962C8B-B14F-4D97-AF65-F5344CB8AC3E}">
        <p14:creationId xmlns:p14="http://schemas.microsoft.com/office/powerpoint/2010/main" val="3730991850"/>
      </p:ext>
    </p:extLst>
  </p:cSld>
  <p:clrMapOvr>
    <a:masterClrMapping/>
  </p:clrMapOvr>
</p:sld>
</file>

<file path=ppt/theme/theme1.xml><?xml version="1.0" encoding="utf-8"?>
<a:theme xmlns:a="http://schemas.openxmlformats.org/drawingml/2006/main" name="NEW Phonics Template">
  <a:themeElements>
    <a:clrScheme name="Custom 4">
      <a:dk1>
        <a:srgbClr val="2D2D2D"/>
      </a:dk1>
      <a:lt1>
        <a:sysClr val="window" lastClr="FFFFFF"/>
      </a:lt1>
      <a:dk2>
        <a:srgbClr val="5A5A5A"/>
      </a:dk2>
      <a:lt2>
        <a:srgbClr val="EEECE1"/>
      </a:lt2>
      <a:accent1>
        <a:srgbClr val="FFC000"/>
      </a:accent1>
      <a:accent2>
        <a:srgbClr val="FFD200"/>
      </a:accent2>
      <a:accent3>
        <a:srgbClr val="CF9C00"/>
      </a:accent3>
      <a:accent4>
        <a:srgbClr val="A0A0A0"/>
      </a:accent4>
      <a:accent5>
        <a:srgbClr val="787878"/>
      </a:accent5>
      <a:accent6>
        <a:srgbClr val="5A5A5A"/>
      </a:accent6>
      <a:hlink>
        <a:srgbClr val="CF9C00"/>
      </a:hlink>
      <a:folHlink>
        <a:srgbClr val="787878"/>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65C84D2BBC9C4418D100289C50B411E" ma:contentTypeVersion="24" ma:contentTypeDescription="Create a new document." ma:contentTypeScope="" ma:versionID="7f75f084284e0146f7149233217e225f">
  <xsd:schema xmlns:xsd="http://www.w3.org/2001/XMLSchema" xmlns:xs="http://www.w3.org/2001/XMLSchema" xmlns:p="http://schemas.microsoft.com/office/2006/metadata/properties" xmlns:ns2="a5cbdb78-7aa1-49d8-b2cc-d3ec8fed5a60" xmlns:ns3="a127fefa-4192-41dd-b15f-4b07839450f2" targetNamespace="http://schemas.microsoft.com/office/2006/metadata/properties" ma:root="true" ma:fieldsID="b7856feb1262d63b98dbe7b0b7e06a58" ns2:_="" ns3:_="">
    <xsd:import namespace="a5cbdb78-7aa1-49d8-b2cc-d3ec8fed5a60"/>
    <xsd:import namespace="a127fefa-4192-41dd-b15f-4b07839450f2"/>
    <xsd:element name="properties">
      <xsd:complexType>
        <xsd:sequence>
          <xsd:element name="documentManagement">
            <xsd:complexType>
              <xsd:all>
                <xsd:element ref="ns2:MigrationWizId" minOccurs="0"/>
                <xsd:element ref="ns2:MigrationWizIdPermissions" minOccurs="0"/>
                <xsd:element ref="ns2:MigrationWizIdPermissionLevels" minOccurs="0"/>
                <xsd:element ref="ns2:MigrationWizIdDocumentLibraryPermissions" minOccurs="0"/>
                <xsd:element ref="ns2:MigrationWizIdSecurityGroups" minOccurs="0"/>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cbdb78-7aa1-49d8-b2cc-d3ec8fed5a60"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PermissionLevels" ma:index="10" nillable="true" ma:displayName="MigrationWizIdPermissionLevels" ma:internalName="MigrationWizIdPermissionLevels">
      <xsd:simpleType>
        <xsd:restriction base="dms:Text"/>
      </xsd:simpleType>
    </xsd:element>
    <xsd:element name="MigrationWizIdDocumentLibraryPermissions" ma:index="11" nillable="true" ma:displayName="MigrationWizIdDocumentLibraryPermissions" ma:internalName="MigrationWizIdDocumentLibraryPermissions">
      <xsd:simpleType>
        <xsd:restriction base="dms:Text"/>
      </xsd:simpleType>
    </xsd:element>
    <xsd:element name="MigrationWizIdSecurityGroups" ma:index="12" nillable="true" ma:displayName="MigrationWizIdSecurityGroups" ma:internalName="MigrationWizIdSecurityGroups">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ServiceDateTaken" ma:index="23" nillable="true" ma:displayName="MediaServiceDateTaken" ma:hidden="true" ma:internalName="MediaServiceDateTaken" ma:readOnly="true">
      <xsd:simpleType>
        <xsd:restriction base="dms:Text"/>
      </xsd:simpleType>
    </xsd:element>
    <xsd:element name="MediaServiceLocation" ma:index="24" nillable="true" ma:displayName="Location" ma:internalName="MediaServiceLocation" ma:readOnly="true">
      <xsd:simpleType>
        <xsd:restriction base="dms:Text"/>
      </xsd:simpleType>
    </xsd:element>
    <xsd:element name="MediaLengthInSeconds" ma:index="25" nillable="true" ma:displayName="Length (seconds)" ma:internalName="MediaLengthInSeconds" ma:readOnly="true">
      <xsd:simpleType>
        <xsd:restriction base="dms:Unknow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3bb2d876-8ee0-4d09-bc65-142f9a6c185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element name="MediaServiceBillingMetadata" ma:index="3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27fefa-4192-41dd-b15f-4b07839450f2"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8" nillable="true" ma:displayName="Taxonomy Catch All Column" ma:hidden="true" ma:list="{8e5dfb92-a859-48a7-9ece-6a3edb233230}" ma:internalName="TaxCatchAll" ma:showField="CatchAllData" ma:web="a127fefa-4192-41dd-b15f-4b07839450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igrationWizIdDocumentLibraryPermissions xmlns="a5cbdb78-7aa1-49d8-b2cc-d3ec8fed5a60" xsi:nil="true"/>
    <MigrationWizIdPermissionLevels xmlns="a5cbdb78-7aa1-49d8-b2cc-d3ec8fed5a60" xsi:nil="true"/>
    <TaxCatchAll xmlns="a127fefa-4192-41dd-b15f-4b07839450f2" xsi:nil="true"/>
    <lcf76f155ced4ddcb4097134ff3c332f xmlns="a5cbdb78-7aa1-49d8-b2cc-d3ec8fed5a60">
      <Terms xmlns="http://schemas.microsoft.com/office/infopath/2007/PartnerControls"/>
    </lcf76f155ced4ddcb4097134ff3c332f>
    <MigrationWizId xmlns="a5cbdb78-7aa1-49d8-b2cc-d3ec8fed5a60" xsi:nil="true"/>
    <MigrationWizIdPermissions xmlns="a5cbdb78-7aa1-49d8-b2cc-d3ec8fed5a60" xsi:nil="true"/>
    <MigrationWizIdSecurityGroups xmlns="a5cbdb78-7aa1-49d8-b2cc-d3ec8fed5a6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0BF9A56-0C4A-4846-9E40-83402FB8FC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5cbdb78-7aa1-49d8-b2cc-d3ec8fed5a60"/>
    <ds:schemaRef ds:uri="a127fefa-4192-41dd-b15f-4b07839450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5F65F5E-9403-46AB-B530-6362D53BDAB9}">
  <ds:schemaRefs>
    <ds:schemaRef ds:uri="http://schemas.microsoft.com/office/2006/metadata/properties"/>
    <ds:schemaRef ds:uri="http://schemas.microsoft.com/office/infopath/2007/PartnerControls"/>
    <ds:schemaRef ds:uri="a5cbdb78-7aa1-49d8-b2cc-d3ec8fed5a60"/>
    <ds:schemaRef ds:uri="a127fefa-4192-41dd-b15f-4b07839450f2"/>
  </ds:schemaRefs>
</ds:datastoreItem>
</file>

<file path=customXml/itemProps3.xml><?xml version="1.0" encoding="utf-8"?>
<ds:datastoreItem xmlns:ds="http://schemas.openxmlformats.org/officeDocument/2006/customXml" ds:itemID="{71209377-E1C5-45D0-A55B-80E41E5CA9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Presentation1.potx</Template>
  <TotalTime>852</TotalTime>
  <Words>1003</Words>
  <Application>Microsoft Office PowerPoint</Application>
  <PresentationFormat>On-screen Show (4:3)</PresentationFormat>
  <Paragraphs>100</Paragraphs>
  <Slides>14</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Garamond</vt:lpstr>
      <vt:lpstr>Segoe UI</vt:lpstr>
      <vt:lpstr>Times New Roman</vt:lpstr>
      <vt:lpstr>NEW Phonics Template</vt:lpstr>
      <vt:lpstr>Can you read this? </vt:lpstr>
      <vt:lpstr>Parent Meeting  Phonics Screening Check</vt:lpstr>
      <vt:lpstr>Is this session, we will discuss: </vt:lpstr>
      <vt:lpstr>Reading changes everything</vt:lpstr>
      <vt:lpstr>What is the Phonics Screening Check?</vt:lpstr>
      <vt:lpstr>How do we teach Phonics: Speed Sounds</vt:lpstr>
      <vt:lpstr>How do we teach Phonics:  ‘Special Friends’, ‘Fred Talk’</vt:lpstr>
      <vt:lpstr>How do we teach Phonics: Nonsense words</vt:lpstr>
      <vt:lpstr>Practice at home</vt:lpstr>
      <vt:lpstr>Online resources available</vt:lpstr>
      <vt:lpstr>RWI Sound Lesson QR Codes</vt:lpstr>
      <vt:lpstr>Online resources available</vt:lpstr>
      <vt:lpstr>Reading changes everything</vt:lpstr>
      <vt:lpstr>Any questions?</vt:lpstr>
    </vt:vector>
  </TitlesOfParts>
  <Company>Ruth Miskin Literacy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Victoria Steenson</dc:creator>
  <cp:lastModifiedBy>Kelly Fletcher</cp:lastModifiedBy>
  <cp:revision>171</cp:revision>
  <dcterms:created xsi:type="dcterms:W3CDTF">2015-11-23T14:36:59Z</dcterms:created>
  <dcterms:modified xsi:type="dcterms:W3CDTF">2026-04-16T12:21:41Z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0x010100765C84D2BBC9C4418D100289C50B411E</vt:lpwstr>
  </property>
  <property fmtid="{D5CDD505-2E9C-101B-9397-08002B2CF9AE}" pid="3" name="MediaServiceImageTags">
    <vt:lpwstr/>
  </property>
</Properties>
</file>